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72" r:id="rId11"/>
    <p:sldId id="271" r:id="rId12"/>
    <p:sldId id="265" r:id="rId13"/>
    <p:sldId id="266" r:id="rId14"/>
    <p:sldId id="267" r:id="rId15"/>
    <p:sldId id="268" r:id="rId16"/>
    <p:sldId id="269" r:id="rId17"/>
    <p:sldId id="27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91DD-6C2E-4429-9B39-66390311FC7C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2CBB-3D6D-4768-A3E9-6862C6C9379D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91DD-6C2E-4429-9B39-66390311FC7C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2CBB-3D6D-4768-A3E9-6862C6C9379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91DD-6C2E-4429-9B39-66390311FC7C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2CBB-3D6D-4768-A3E9-6862C6C9379D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91DD-6C2E-4429-9B39-66390311FC7C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2CBB-3D6D-4768-A3E9-6862C6C9379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91DD-6C2E-4429-9B39-66390311FC7C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2CBB-3D6D-4768-A3E9-6862C6C9379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91DD-6C2E-4429-9B39-66390311FC7C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22CBB-3D6D-4768-A3E9-6862C6C9379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91DD-6C2E-4429-9B39-66390311FC7C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2CBB-3D6D-4768-A3E9-6862C6C9379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91DD-6C2E-4429-9B39-66390311FC7C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5BD22CBB-3D6D-4768-A3E9-6862C6C9379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D7B891DD-6C2E-4429-9B39-66390311FC7C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2CBB-3D6D-4768-A3E9-6862C6C9379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91DD-6C2E-4429-9B39-66390311FC7C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2CBB-3D6D-4768-A3E9-6862C6C9379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91DD-6C2E-4429-9B39-66390311FC7C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2CBB-3D6D-4768-A3E9-6862C6C9379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D7B891DD-6C2E-4429-9B39-66390311FC7C}" type="datetimeFigureOut">
              <a:rPr lang="ru-RU" smtClean="0"/>
              <a:t>17.05.2013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BD22CBB-3D6D-4768-A3E9-6862C6C9379D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A0%D0%B5%D1%81%D0%BF%D1%83%D0%B1%D0%BB%D0%B8%D0%BA%D0%B0_%D0%91%D0%B5%D0%BB%D0%B0%D1%80%D1%83%D1%81%D1%8C" TargetMode="External"/><Relationship Id="rId2" Type="http://schemas.openxmlformats.org/officeDocument/2006/relationships/hyperlink" Target="http://ru.wikipedia.org/wiki/%D0%AD%D0%BA%D0%BE%D0%BD%D0%BE%D0%BC%D0%B8%D1%87%D0%B5%D1%81%D0%BA%D0%B0%D1%8F_%D0%B8%D0%BD%D1%82%D0%B5%D0%B3%D1%80%D0%B0%D1%86%D0%B8%D1%8F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ru.wikipedia.org/wiki/%D0%A0%D0%A4" TargetMode="External"/><Relationship Id="rId4" Type="http://schemas.openxmlformats.org/officeDocument/2006/relationships/hyperlink" Target="http://ru.wikipedia.org/wiki/%D0%9A%D0%B0%D0%B7%D0%B0%D1%85%D1%81%D1%82%D0%B0%D0%BD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692696"/>
            <a:ext cx="6480048" cy="2301240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dirty="0">
                <a:effectLst/>
              </a:rPr>
              <a:t>Таможенный союз – Россия, Белоруссия, Казахстан</a:t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3356992"/>
            <a:ext cx="6480048" cy="1752600"/>
          </a:xfrm>
        </p:spPr>
        <p:txBody>
          <a:bodyPr/>
          <a:lstStyle/>
          <a:p>
            <a:r>
              <a:rPr lang="ru-RU" dirty="0" smtClean="0"/>
              <a:t>Выполнил студент группы 1063:</a:t>
            </a:r>
            <a:br>
              <a:rPr lang="ru-RU" dirty="0" smtClean="0"/>
            </a:br>
            <a:r>
              <a:rPr lang="ru-RU" dirty="0" smtClean="0"/>
              <a:t>Шакиров А.Р.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7324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467600" cy="1012974"/>
          </a:xfrm>
        </p:spPr>
        <p:txBody>
          <a:bodyPr/>
          <a:lstStyle/>
          <a:p>
            <a:pPr algn="ctr"/>
            <a:r>
              <a:rPr lang="ru-RU" i="1" dirty="0" smtClean="0"/>
              <a:t>Цели данной работы:</a:t>
            </a: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84784"/>
            <a:ext cx="7499176" cy="4104456"/>
          </a:xfrm>
        </p:spPr>
        <p:txBody>
          <a:bodyPr/>
          <a:lstStyle/>
          <a:p>
            <a:pPr algn="just"/>
            <a:r>
              <a:rPr lang="ru-RU" dirty="0" smtClean="0"/>
              <a:t>Рассмотреть понятие таможенного союза и примеры из мирового опыта;</a:t>
            </a:r>
          </a:p>
          <a:p>
            <a:pPr algn="just"/>
            <a:r>
              <a:rPr lang="ru-RU" dirty="0"/>
              <a:t>Рассмотреть и</a:t>
            </a:r>
            <a:r>
              <a:rPr lang="ru-RU" dirty="0" smtClean="0"/>
              <a:t>сторию </a:t>
            </a:r>
            <a:r>
              <a:rPr lang="ru-RU" dirty="0"/>
              <a:t>Таможенного союза России, </a:t>
            </a:r>
            <a:r>
              <a:rPr lang="ru-RU" dirty="0" smtClean="0"/>
              <a:t>Беларуси и Казахстана;</a:t>
            </a:r>
          </a:p>
          <a:p>
            <a:pPr algn="just"/>
            <a:r>
              <a:rPr lang="ru-RU" dirty="0" smtClean="0"/>
              <a:t>Рассмотреть положительные стороны Таможенного союза, а также его договорно – правовую базу.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806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22114"/>
          </a:xfrm>
        </p:spPr>
        <p:txBody>
          <a:bodyPr>
            <a:normAutofit/>
          </a:bodyPr>
          <a:lstStyle/>
          <a:p>
            <a:pPr algn="ctr"/>
            <a:r>
              <a:rPr lang="ru-RU" sz="3600" i="1" dirty="0" smtClean="0"/>
              <a:t>Общее понятие Таможенного Союза</a:t>
            </a:r>
            <a:endParaRPr lang="ru-RU" sz="3600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340768"/>
            <a:ext cx="7571184" cy="4277072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dirty="0"/>
              <a:t>Таможенный союз представляет собой межгосударственное образование, предполагающее объединение территорий государств-участников, в пределах которых ликвидируются таможенные границы и таможенные барьеры, не применяются таможенные пошлины и административные ограничения во взаимной торговле, что обеспечивает свободное движение товаров, услуг, капитала и рабочей силы, унификацию внутреннего законодательства стран-участниц и создание наднационального правового регулирования, способствует стабильности и росту национальных экономик.</a:t>
            </a:r>
          </a:p>
        </p:txBody>
      </p:sp>
    </p:spTree>
    <p:extLst>
      <p:ext uri="{BB962C8B-B14F-4D97-AF65-F5344CB8AC3E}">
        <p14:creationId xmlns:p14="http://schemas.microsoft.com/office/powerpoint/2010/main" val="4245986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15200" cy="778098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/>
              <a:t>Понятие Таможенного Союза</a:t>
            </a:r>
            <a:endParaRPr lang="ru-RU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2512" y="1196752"/>
            <a:ext cx="785434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/>
              <a:t>Таможенный союз в рамках Евразийского экономического сообщества</a:t>
            </a:r>
            <a:r>
              <a:rPr lang="ru-RU" sz="2400" dirty="0"/>
              <a:t> — форма </a:t>
            </a:r>
            <a:r>
              <a:rPr lang="ru-RU" sz="2400" dirty="0" smtClean="0">
                <a:hlinkClick r:id="rId2" tooltip="Экономическая интеграция"/>
              </a:rPr>
              <a:t>торгово-экономической интеграции</a:t>
            </a:r>
            <a:r>
              <a:rPr lang="ru-RU" sz="2400" dirty="0"/>
              <a:t> </a:t>
            </a:r>
            <a:r>
              <a:rPr lang="ru-RU" sz="2400" dirty="0">
                <a:hlinkClick r:id="rId3" tooltip="Республика Беларусь"/>
              </a:rPr>
              <a:t>Белоруссии</a:t>
            </a:r>
            <a:r>
              <a:rPr lang="ru-RU" sz="2400" dirty="0"/>
              <a:t>, </a:t>
            </a:r>
            <a:r>
              <a:rPr lang="ru-RU" sz="2400" dirty="0">
                <a:hlinkClick r:id="rId4" tooltip="Казахстан"/>
              </a:rPr>
              <a:t>Казахстана</a:t>
            </a:r>
            <a:r>
              <a:rPr lang="ru-RU" sz="2400" dirty="0"/>
              <a:t> </a:t>
            </a:r>
            <a:r>
              <a:rPr lang="ru-RU" sz="2400" dirty="0" smtClean="0"/>
              <a:t>и </a:t>
            </a:r>
            <a:r>
              <a:rPr lang="ru-RU" sz="2400" dirty="0" smtClean="0">
                <a:hlinkClick r:id="rId5" tooltip="РФ"/>
              </a:rPr>
              <a:t>России</a:t>
            </a:r>
            <a:r>
              <a:rPr lang="ru-RU" sz="2400" dirty="0"/>
              <a:t>, предусматривающая единую таможенную территорию, в пределах которой во взаимной торговле товарами не применяются таможенные пошлины и ограничения экономического характера, за исключением специальных защитных, антидемпинговых и компенсационных мер. При этом страны-участники таможенного союза применяют единый таможенный тариф и другие единые меры регулирования торговли товарами с третьими странами.</a:t>
            </a:r>
          </a:p>
        </p:txBody>
      </p:sp>
    </p:spTree>
    <p:extLst>
      <p:ext uri="{BB962C8B-B14F-4D97-AF65-F5344CB8AC3E}">
        <p14:creationId xmlns:p14="http://schemas.microsoft.com/office/powerpoint/2010/main" val="355569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075240" cy="1143000"/>
          </a:xfrm>
        </p:spPr>
        <p:txBody>
          <a:bodyPr>
            <a:noAutofit/>
          </a:bodyPr>
          <a:lstStyle/>
          <a:p>
            <a:pPr algn="ctr"/>
            <a:r>
              <a:rPr lang="ru-RU" sz="3600" i="1" dirty="0"/>
              <a:t>Основными задачами государств в таможенном союзе </a:t>
            </a:r>
            <a:r>
              <a:rPr lang="ru-RU" sz="3600" i="1" dirty="0" smtClean="0"/>
              <a:t>являются:</a:t>
            </a:r>
            <a:endParaRPr lang="ru-RU" sz="3600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600200"/>
            <a:ext cx="8388424" cy="4637112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dirty="0"/>
              <a:t>создание единой таможенной территории в границах объединившихся стран;</a:t>
            </a:r>
          </a:p>
          <a:p>
            <a:pPr algn="just"/>
            <a:r>
              <a:rPr lang="ru-RU" dirty="0"/>
              <a:t>введение режима, не допускающего тарифных и нетарифных ограничений во взаимной торговле, за исключением случаев, оговоренных специальными нормативными актами;</a:t>
            </a:r>
          </a:p>
          <a:p>
            <a:pPr algn="just"/>
            <a:r>
              <a:rPr lang="ru-RU" dirty="0"/>
              <a:t>полная отмена таможенного контроля на внутренних границах стран-участниц;</a:t>
            </a:r>
          </a:p>
          <a:p>
            <a:pPr algn="just"/>
            <a:r>
              <a:rPr lang="ru-RU" dirty="0"/>
              <a:t>использование однотипных механизмов регулирования экономики и торговли, базирующихся на универсальных рыночных принципах хозяйствования и гармонизированном экономическом законодательстве;</a:t>
            </a:r>
          </a:p>
          <a:p>
            <a:pPr algn="just"/>
            <a:r>
              <a:rPr lang="ru-RU" dirty="0"/>
              <a:t>функционирование единых органов управления таможенного союза.</a:t>
            </a:r>
          </a:p>
        </p:txBody>
      </p:sp>
    </p:spTree>
    <p:extLst>
      <p:ext uri="{BB962C8B-B14F-4D97-AF65-F5344CB8AC3E}">
        <p14:creationId xmlns:p14="http://schemas.microsoft.com/office/powerpoint/2010/main" val="69711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15200" cy="1066130"/>
          </a:xfrm>
        </p:spPr>
        <p:txBody>
          <a:bodyPr/>
          <a:lstStyle/>
          <a:p>
            <a:pPr algn="ctr"/>
            <a:r>
              <a:rPr lang="ru-RU" i="1" dirty="0" smtClean="0"/>
              <a:t>Пример мирового опыта</a:t>
            </a: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600201"/>
            <a:ext cx="8136904" cy="3917032"/>
          </a:xfrm>
        </p:spPr>
        <p:txBody>
          <a:bodyPr/>
          <a:lstStyle/>
          <a:p>
            <a:pPr algn="just"/>
            <a:r>
              <a:rPr lang="ru-RU" dirty="0"/>
              <a:t>Самое известное экономическое и политическое региональное объединение – Европейский союз – в основе своей также имеет таможенный союз, формирование которого началось с 1 января 1958 г. и завершилось к 1993 году, заняв более 30 лет.</a:t>
            </a:r>
          </a:p>
        </p:txBody>
      </p:sp>
    </p:spTree>
    <p:extLst>
      <p:ext uri="{BB962C8B-B14F-4D97-AF65-F5344CB8AC3E}">
        <p14:creationId xmlns:p14="http://schemas.microsoft.com/office/powerpoint/2010/main" val="219419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 smtClean="0"/>
              <a:t>История создания</a:t>
            </a: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600200"/>
            <a:ext cx="8136904" cy="470912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u="sng" dirty="0" smtClean="0"/>
              <a:t>24 сентября 1993 год </a:t>
            </a:r>
            <a:r>
              <a:rPr lang="ru-RU" dirty="0" smtClean="0"/>
              <a:t>– разработан договор о создании экономического союза;</a:t>
            </a:r>
          </a:p>
          <a:p>
            <a:pPr algn="just"/>
            <a:r>
              <a:rPr lang="ru-RU" u="sng" dirty="0"/>
              <a:t>1995 </a:t>
            </a:r>
            <a:r>
              <a:rPr lang="ru-RU" u="sng" dirty="0" smtClean="0"/>
              <a:t>год </a:t>
            </a:r>
            <a:r>
              <a:rPr lang="ru-RU" dirty="0" smtClean="0"/>
              <a:t>- Соглашение </a:t>
            </a:r>
            <a:r>
              <a:rPr lang="ru-RU" dirty="0"/>
              <a:t>о Таможенном союзе между </a:t>
            </a:r>
            <a:r>
              <a:rPr lang="ru-RU" dirty="0" smtClean="0"/>
              <a:t>РФ и </a:t>
            </a:r>
            <a:r>
              <a:rPr lang="ru-RU" dirty="0"/>
              <a:t>Республикой Беларусь, к которому позже присоединились Казахстан и Киргизия</a:t>
            </a:r>
            <a:r>
              <a:rPr lang="ru-RU" dirty="0" smtClean="0"/>
              <a:t>.</a:t>
            </a:r>
          </a:p>
          <a:p>
            <a:pPr algn="just"/>
            <a:r>
              <a:rPr lang="ru-RU" u="sng" dirty="0" smtClean="0"/>
              <a:t>16 августа 2006 год </a:t>
            </a:r>
            <a:r>
              <a:rPr lang="ru-RU" dirty="0" smtClean="0"/>
              <a:t>– решение о создании союза и подготовка договорно-правовой базы;</a:t>
            </a:r>
          </a:p>
          <a:p>
            <a:pPr algn="just"/>
            <a:r>
              <a:rPr lang="ru-RU" dirty="0" smtClean="0"/>
              <a:t> </a:t>
            </a:r>
            <a:r>
              <a:rPr lang="ru-RU" u="sng" dirty="0"/>
              <a:t>6 октября 2007 </a:t>
            </a:r>
            <a:r>
              <a:rPr lang="ru-RU" u="sng" dirty="0" smtClean="0"/>
              <a:t>год </a:t>
            </a:r>
            <a:r>
              <a:rPr lang="ru-RU" dirty="0" smtClean="0"/>
              <a:t>-  </a:t>
            </a:r>
            <a:r>
              <a:rPr lang="ru-RU" dirty="0"/>
              <a:t>главы трех стран впервые реализовали идею таможенного союза на территории </a:t>
            </a:r>
            <a:r>
              <a:rPr lang="ru-RU" dirty="0" smtClean="0"/>
              <a:t>СНГ.</a:t>
            </a:r>
          </a:p>
          <a:p>
            <a:pPr algn="just"/>
            <a:r>
              <a:rPr lang="ru-RU" dirty="0" smtClean="0"/>
              <a:t>1 июля 2011 года - </a:t>
            </a:r>
            <a:r>
              <a:rPr lang="ru-RU" dirty="0"/>
              <a:t>отменен таможенный контроль на внутренних границах стран Таможенного </a:t>
            </a:r>
            <a:r>
              <a:rPr lang="ru-RU" dirty="0" smtClean="0"/>
              <a:t>союза.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843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Положительные стороны Таможенного Союза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600200"/>
            <a:ext cx="8280920" cy="4853136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dirty="0"/>
              <a:t>снижение расходов на создание, переработку, перемещение, транспортировку товаров в пределах территории таможенного союза;</a:t>
            </a:r>
          </a:p>
          <a:p>
            <a:pPr algn="just"/>
            <a:r>
              <a:rPr lang="ru-RU" dirty="0"/>
              <a:t>уменьшение временных и финансовых затрат, связанных с административными ограничениями и барьерами;</a:t>
            </a:r>
          </a:p>
          <a:p>
            <a:pPr algn="just"/>
            <a:r>
              <a:rPr lang="ru-RU" dirty="0"/>
              <a:t>сокращение количества таможенных процедур, которые необходимо проходить для ввоза товаров из третьих стран;</a:t>
            </a:r>
          </a:p>
          <a:p>
            <a:pPr algn="just"/>
            <a:r>
              <a:rPr lang="ru-RU" dirty="0"/>
              <a:t>открытие новых рынков сбыта;</a:t>
            </a:r>
          </a:p>
          <a:p>
            <a:pPr algn="just"/>
            <a:r>
              <a:rPr lang="ru-RU" dirty="0"/>
              <a:t>упрощение таможенного законодательства в силу его унификации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752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964488" cy="1786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i="1" dirty="0"/>
              <a:t>Структура единого таможенного законодательства Таможенного союза России, Беларуси и Казахстана</a:t>
            </a:r>
            <a:br>
              <a:rPr lang="ru-RU" sz="3200" i="1" dirty="0"/>
            </a:br>
            <a:endParaRPr lang="ru-RU" sz="3200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txBody>
          <a:bodyPr/>
          <a:lstStyle/>
          <a:p>
            <a:r>
              <a:rPr lang="ru-RU" dirty="0"/>
              <a:t>ТК ТС;</a:t>
            </a:r>
          </a:p>
          <a:p>
            <a:r>
              <a:rPr lang="ru-RU" dirty="0" smtClean="0"/>
              <a:t>международные </a:t>
            </a:r>
            <a:r>
              <a:rPr lang="ru-RU" dirty="0"/>
              <a:t>соглашения государств–участников таможенного союза, регулирующие таможенные правоотношения;</a:t>
            </a:r>
          </a:p>
          <a:p>
            <a:r>
              <a:rPr lang="ru-RU" dirty="0" smtClean="0"/>
              <a:t>решения </a:t>
            </a:r>
            <a:r>
              <a:rPr lang="ru-RU" dirty="0"/>
              <a:t>Комиссии Таможенного союза;</a:t>
            </a:r>
          </a:p>
          <a:p>
            <a:r>
              <a:rPr lang="ru-RU" dirty="0" smtClean="0"/>
              <a:t>национальное </a:t>
            </a:r>
            <a:r>
              <a:rPr lang="ru-RU" dirty="0"/>
              <a:t>таможенное законодательство стран-участниц.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6139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86691"/>
            <a:ext cx="7965986" cy="61926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50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4664"/>
            <a:ext cx="8034469" cy="6025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7275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6632"/>
            <a:ext cx="7416824" cy="65474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7807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80728"/>
            <a:ext cx="8305665" cy="4032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262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2696"/>
            <a:ext cx="7603142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802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33" t="31724" r="27639" b="29829"/>
          <a:stretch/>
        </p:blipFill>
        <p:spPr bwMode="auto">
          <a:xfrm>
            <a:off x="899592" y="1340768"/>
            <a:ext cx="7193707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2118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88" t="43056" r="25148" b="19642"/>
          <a:stretch/>
        </p:blipFill>
        <p:spPr bwMode="auto">
          <a:xfrm>
            <a:off x="251520" y="1196752"/>
            <a:ext cx="8748879" cy="4164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1304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294" y="980728"/>
            <a:ext cx="8208912" cy="1143000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/>
              <a:t>Спасибо за внимание!</a:t>
            </a:r>
            <a:endParaRPr lang="ru-RU" sz="6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348880"/>
            <a:ext cx="6022220" cy="35085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8547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202</TotalTime>
  <Words>426</Words>
  <Application>Microsoft Office PowerPoint</Application>
  <PresentationFormat>Экран (4:3)</PresentationFormat>
  <Paragraphs>36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Техническая</vt:lpstr>
      <vt:lpstr>Таможенный союз – Россия, Белоруссия, Казахстан </vt:lpstr>
      <vt:lpstr>Цели данной работы:</vt:lpstr>
      <vt:lpstr>Общее понятие Таможенного Союза</vt:lpstr>
      <vt:lpstr>Понятие Таможенного Союза</vt:lpstr>
      <vt:lpstr>Основными задачами государств в таможенном союзе являются:</vt:lpstr>
      <vt:lpstr>Пример мирового опыта</vt:lpstr>
      <vt:lpstr>История создания</vt:lpstr>
      <vt:lpstr>Положительные стороны Таможенного Союза </vt:lpstr>
      <vt:lpstr>Структура единого таможенного законодательства Таможенного союза России, Беларуси и Казахстана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Таможенный союз – Россия, Белоруссия, Казахстан</dc:title>
  <dc:creator>User</dc:creator>
  <cp:lastModifiedBy>User</cp:lastModifiedBy>
  <cp:revision>8</cp:revision>
  <dcterms:created xsi:type="dcterms:W3CDTF">2013-05-17T16:06:45Z</dcterms:created>
  <dcterms:modified xsi:type="dcterms:W3CDTF">2013-05-17T19:29:07Z</dcterms:modified>
</cp:coreProperties>
</file>