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1" r:id="rId1"/>
    <p:sldMasterId id="2147483672" r:id="rId2"/>
    <p:sldMasterId id="2147483755" r:id="rId3"/>
  </p:sldMasterIdLst>
  <p:notesMasterIdLst>
    <p:notesMasterId r:id="rId63"/>
  </p:notesMasterIdLst>
  <p:sldIdLst>
    <p:sldId id="256" r:id="rId4"/>
    <p:sldId id="257" r:id="rId5"/>
    <p:sldId id="258" r:id="rId6"/>
    <p:sldId id="259"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290" r:id="rId36"/>
    <p:sldId id="291"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313" r:id="rId54"/>
    <p:sldId id="314" r:id="rId55"/>
    <p:sldId id="315" r:id="rId56"/>
    <p:sldId id="316" r:id="rId57"/>
    <p:sldId id="317" r:id="rId58"/>
    <p:sldId id="318" r:id="rId59"/>
    <p:sldId id="319" r:id="rId60"/>
    <p:sldId id="320" r:id="rId61"/>
    <p:sldId id="321" r:id="rId6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Garamond" pitchFamily="18" charset="0"/>
        <a:ea typeface="+mn-ea"/>
        <a:cs typeface="Arial" charset="0"/>
      </a:defRPr>
    </a:lvl1pPr>
    <a:lvl2pPr marL="457200" algn="l" rtl="0" fontAlgn="base">
      <a:spcBef>
        <a:spcPct val="0"/>
      </a:spcBef>
      <a:spcAft>
        <a:spcPct val="0"/>
      </a:spcAft>
      <a:defRPr kern="1200">
        <a:solidFill>
          <a:schemeClr val="tx1"/>
        </a:solidFill>
        <a:latin typeface="Garamond" pitchFamily="18" charset="0"/>
        <a:ea typeface="+mn-ea"/>
        <a:cs typeface="Arial" charset="0"/>
      </a:defRPr>
    </a:lvl2pPr>
    <a:lvl3pPr marL="914400" algn="l" rtl="0" fontAlgn="base">
      <a:spcBef>
        <a:spcPct val="0"/>
      </a:spcBef>
      <a:spcAft>
        <a:spcPct val="0"/>
      </a:spcAft>
      <a:defRPr kern="1200">
        <a:solidFill>
          <a:schemeClr val="tx1"/>
        </a:solidFill>
        <a:latin typeface="Garamond" pitchFamily="18" charset="0"/>
        <a:ea typeface="+mn-ea"/>
        <a:cs typeface="Arial" charset="0"/>
      </a:defRPr>
    </a:lvl3pPr>
    <a:lvl4pPr marL="1371600" algn="l" rtl="0" fontAlgn="base">
      <a:spcBef>
        <a:spcPct val="0"/>
      </a:spcBef>
      <a:spcAft>
        <a:spcPct val="0"/>
      </a:spcAft>
      <a:defRPr kern="1200">
        <a:solidFill>
          <a:schemeClr val="tx1"/>
        </a:solidFill>
        <a:latin typeface="Garamond" pitchFamily="18" charset="0"/>
        <a:ea typeface="+mn-ea"/>
        <a:cs typeface="Arial" charset="0"/>
      </a:defRPr>
    </a:lvl4pPr>
    <a:lvl5pPr marL="1828800" algn="l" rtl="0" fontAlgn="base">
      <a:spcBef>
        <a:spcPct val="0"/>
      </a:spcBef>
      <a:spcAft>
        <a:spcPct val="0"/>
      </a:spcAft>
      <a:defRPr kern="1200">
        <a:solidFill>
          <a:schemeClr val="tx1"/>
        </a:solidFill>
        <a:latin typeface="Garamond" pitchFamily="18" charset="0"/>
        <a:ea typeface="+mn-ea"/>
        <a:cs typeface="Arial" charset="0"/>
      </a:defRPr>
    </a:lvl5pPr>
    <a:lvl6pPr marL="2286000" algn="l" defTabSz="914400" rtl="0" eaLnBrk="1" latinLnBrk="0" hangingPunct="1">
      <a:defRPr kern="1200">
        <a:solidFill>
          <a:schemeClr val="tx1"/>
        </a:solidFill>
        <a:latin typeface="Garamond" pitchFamily="18" charset="0"/>
        <a:ea typeface="+mn-ea"/>
        <a:cs typeface="Arial" charset="0"/>
      </a:defRPr>
    </a:lvl6pPr>
    <a:lvl7pPr marL="2743200" algn="l" defTabSz="914400" rtl="0" eaLnBrk="1" latinLnBrk="0" hangingPunct="1">
      <a:defRPr kern="1200">
        <a:solidFill>
          <a:schemeClr val="tx1"/>
        </a:solidFill>
        <a:latin typeface="Garamond" pitchFamily="18" charset="0"/>
        <a:ea typeface="+mn-ea"/>
        <a:cs typeface="Arial" charset="0"/>
      </a:defRPr>
    </a:lvl7pPr>
    <a:lvl8pPr marL="3200400" algn="l" defTabSz="914400" rtl="0" eaLnBrk="1" latinLnBrk="0" hangingPunct="1">
      <a:defRPr kern="1200">
        <a:solidFill>
          <a:schemeClr val="tx1"/>
        </a:solidFill>
        <a:latin typeface="Garamond" pitchFamily="18" charset="0"/>
        <a:ea typeface="+mn-ea"/>
        <a:cs typeface="Arial" charset="0"/>
      </a:defRPr>
    </a:lvl8pPr>
    <a:lvl9pPr marL="3657600" algn="l" defTabSz="914400" rtl="0" eaLnBrk="1" latinLnBrk="0" hangingPunct="1">
      <a:defRPr kern="1200">
        <a:solidFill>
          <a:schemeClr val="tx1"/>
        </a:solidFill>
        <a:latin typeface="Garamond"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1512" y="-1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DDC645-50FE-4F96-812B-A5136F536CF7}" type="datetimeFigureOut">
              <a:rPr lang="ru-RU" smtClean="0"/>
              <a:pPr/>
              <a:t>10.03.2014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1B2CE1-FB57-4B6F-9E10-AE1B63FB2DD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Дата 3"/>
          <p:cNvSpPr>
            <a:spLocks noGrp="1"/>
          </p:cNvSpPr>
          <p:nvPr>
            <p:ph type="dt" sz="quarter" idx="10"/>
          </p:nvPr>
        </p:nvSpPr>
        <p:spPr/>
        <p:txBody>
          <a:bodyPr/>
          <a:lstStyle>
            <a:lvl1pPr>
              <a:defRPr/>
            </a:lvl1pPr>
          </a:lstStyle>
          <a:p>
            <a:pPr>
              <a:defRPr/>
            </a:pPr>
            <a:fld id="{8A0BFB49-206E-4836-991C-F2582B1946D2}"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5F5EB6AD-7443-482B-AC3E-C8F71314623C}"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quarter" idx="10"/>
          </p:nvPr>
        </p:nvSpPr>
        <p:spPr/>
        <p:txBody>
          <a:bodyPr/>
          <a:lstStyle>
            <a:lvl1pPr>
              <a:defRPr/>
            </a:lvl1pPr>
          </a:lstStyle>
          <a:p>
            <a:pPr>
              <a:defRPr/>
            </a:pPr>
            <a:fld id="{31CD91AB-B424-4592-B4A7-7EE3AAE53D13}"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AA64145E-5E17-45B8-A077-5A48FCFD112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quarter" idx="10"/>
          </p:nvPr>
        </p:nvSpPr>
        <p:spPr/>
        <p:txBody>
          <a:bodyPr/>
          <a:lstStyle>
            <a:lvl1pPr>
              <a:defRPr/>
            </a:lvl1pPr>
          </a:lstStyle>
          <a:p>
            <a:pPr>
              <a:defRPr/>
            </a:pPr>
            <a:fld id="{A90ED620-3BE6-4437-BCB2-C2D934785B3B}"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7E31320B-0162-4662-B24E-F675DC57832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quarter" idx="10"/>
          </p:nvPr>
        </p:nvSpPr>
        <p:spPr/>
        <p:txBody>
          <a:bodyPr/>
          <a:lstStyle>
            <a:lvl1pPr>
              <a:defRPr/>
            </a:lvl1pPr>
          </a:lstStyle>
          <a:p>
            <a:pPr>
              <a:defRPr/>
            </a:pPr>
            <a:fld id="{31F41A84-A3DE-41FA-9DA8-6D472606CBE0}"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lvl1pPr>
              <a:defRPr/>
            </a:lvl1pPr>
          </a:lstStyle>
          <a:p>
            <a:pPr>
              <a:defRPr/>
            </a:pPr>
            <a:endParaRPr lang="en-US"/>
          </a:p>
        </p:txBody>
      </p:sp>
      <p:sp>
        <p:nvSpPr>
          <p:cNvPr id="7" name="Номер слайда 6"/>
          <p:cNvSpPr>
            <a:spLocks noGrp="1"/>
          </p:cNvSpPr>
          <p:nvPr>
            <p:ph type="sldNum" sz="quarter" idx="12"/>
          </p:nvPr>
        </p:nvSpPr>
        <p:spPr/>
        <p:txBody>
          <a:bodyPr/>
          <a:lstStyle>
            <a:lvl1pPr>
              <a:defRPr/>
            </a:lvl1pPr>
          </a:lstStyle>
          <a:p>
            <a:pPr>
              <a:defRPr/>
            </a:pPr>
            <a:fld id="{85DB4DB1-9156-4F8C-BF02-22D427C0B52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quarter" idx="10"/>
          </p:nvPr>
        </p:nvSpPr>
        <p:spPr/>
        <p:txBody>
          <a:bodyPr/>
          <a:lstStyle>
            <a:lvl1pPr>
              <a:defRPr/>
            </a:lvl1pPr>
          </a:lstStyle>
          <a:p>
            <a:pPr>
              <a:defRPr/>
            </a:pPr>
            <a:fld id="{EBDED2F8-DC9C-44A7-A7A9-766C5B584F95}" type="datetime1">
              <a:rPr lang="ru-RU" smtClean="0"/>
              <a:pPr>
                <a:defRPr/>
              </a:pPr>
              <a:t>10.03.2014</a:t>
            </a:fld>
            <a:endParaRPr lang="en-US"/>
          </a:p>
        </p:txBody>
      </p:sp>
      <p:sp>
        <p:nvSpPr>
          <p:cNvPr id="8" name="Нижний колонтитул 7"/>
          <p:cNvSpPr>
            <a:spLocks noGrp="1"/>
          </p:cNvSpPr>
          <p:nvPr>
            <p:ph type="ftr" sz="quarter" idx="11"/>
          </p:nvPr>
        </p:nvSpPr>
        <p:spPr/>
        <p:txBody>
          <a:bodyPr/>
          <a:lstStyle>
            <a:lvl1pPr>
              <a:defRPr/>
            </a:lvl1pPr>
          </a:lstStyle>
          <a:p>
            <a:pPr>
              <a:defRPr/>
            </a:pPr>
            <a:endParaRPr lang="en-US"/>
          </a:p>
        </p:txBody>
      </p:sp>
      <p:sp>
        <p:nvSpPr>
          <p:cNvPr id="9" name="Номер слайда 8"/>
          <p:cNvSpPr>
            <a:spLocks noGrp="1"/>
          </p:cNvSpPr>
          <p:nvPr>
            <p:ph type="sldNum" sz="quarter" idx="12"/>
          </p:nvPr>
        </p:nvSpPr>
        <p:spPr/>
        <p:txBody>
          <a:bodyPr/>
          <a:lstStyle>
            <a:lvl1pPr>
              <a:defRPr/>
            </a:lvl1pPr>
          </a:lstStyle>
          <a:p>
            <a:pPr>
              <a:defRPr/>
            </a:pPr>
            <a:fld id="{2638F348-0913-4058-BE41-346836D760E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quarter" idx="10"/>
          </p:nvPr>
        </p:nvSpPr>
        <p:spPr/>
        <p:txBody>
          <a:bodyPr/>
          <a:lstStyle>
            <a:lvl1pPr>
              <a:defRPr/>
            </a:lvl1pPr>
          </a:lstStyle>
          <a:p>
            <a:pPr>
              <a:defRPr/>
            </a:pPr>
            <a:fld id="{5C6EB4CE-CC29-447F-8FDE-99CAD0F7185A}" type="datetime1">
              <a:rPr lang="ru-RU" smtClean="0"/>
              <a:pPr>
                <a:defRPr/>
              </a:pPr>
              <a:t>10.03.2014</a:t>
            </a:fld>
            <a:endParaRPr lang="en-US"/>
          </a:p>
        </p:txBody>
      </p:sp>
      <p:sp>
        <p:nvSpPr>
          <p:cNvPr id="4" name="Нижний колонтитул 3"/>
          <p:cNvSpPr>
            <a:spLocks noGrp="1"/>
          </p:cNvSpPr>
          <p:nvPr>
            <p:ph type="ftr" sz="quarter" idx="11"/>
          </p:nvPr>
        </p:nvSpPr>
        <p:spPr/>
        <p:txBody>
          <a:bodyPr/>
          <a:lstStyle>
            <a:lvl1pPr>
              <a:defRPr/>
            </a:lvl1pPr>
          </a:lstStyle>
          <a:p>
            <a:pPr>
              <a:defRPr/>
            </a:pPr>
            <a:endParaRPr lang="en-US"/>
          </a:p>
        </p:txBody>
      </p:sp>
      <p:sp>
        <p:nvSpPr>
          <p:cNvPr id="5" name="Номер слайда 4"/>
          <p:cNvSpPr>
            <a:spLocks noGrp="1"/>
          </p:cNvSpPr>
          <p:nvPr>
            <p:ph type="sldNum" sz="quarter" idx="12"/>
          </p:nvPr>
        </p:nvSpPr>
        <p:spPr/>
        <p:txBody>
          <a:bodyPr/>
          <a:lstStyle>
            <a:lvl1pPr>
              <a:defRPr/>
            </a:lvl1pPr>
          </a:lstStyle>
          <a:p>
            <a:pPr>
              <a:defRPr/>
            </a:pPr>
            <a:fld id="{AF4D9177-E5BD-4249-8A86-BCAB7DF237A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quarter" idx="10"/>
          </p:nvPr>
        </p:nvSpPr>
        <p:spPr/>
        <p:txBody>
          <a:bodyPr/>
          <a:lstStyle>
            <a:lvl1pPr>
              <a:defRPr/>
            </a:lvl1pPr>
          </a:lstStyle>
          <a:p>
            <a:pPr>
              <a:defRPr/>
            </a:pPr>
            <a:fld id="{AF0E4EE1-3903-4748-A19F-A251F54F6106}" type="datetime1">
              <a:rPr lang="ru-RU" smtClean="0"/>
              <a:pPr>
                <a:defRPr/>
              </a:pPr>
              <a:t>10.03.2014</a:t>
            </a:fld>
            <a:endParaRPr lang="en-US"/>
          </a:p>
        </p:txBody>
      </p:sp>
      <p:sp>
        <p:nvSpPr>
          <p:cNvPr id="3" name="Нижний колонтитул 2"/>
          <p:cNvSpPr>
            <a:spLocks noGrp="1"/>
          </p:cNvSpPr>
          <p:nvPr>
            <p:ph type="ftr" sz="quarter" idx="11"/>
          </p:nvPr>
        </p:nvSpPr>
        <p:spPr/>
        <p:txBody>
          <a:bodyPr/>
          <a:lstStyle>
            <a:lvl1pPr>
              <a:defRPr/>
            </a:lvl1pPr>
          </a:lstStyle>
          <a:p>
            <a:pPr>
              <a:defRPr/>
            </a:pPr>
            <a:endParaRPr lang="en-US"/>
          </a:p>
        </p:txBody>
      </p:sp>
      <p:sp>
        <p:nvSpPr>
          <p:cNvPr id="4" name="Номер слайда 3"/>
          <p:cNvSpPr>
            <a:spLocks noGrp="1"/>
          </p:cNvSpPr>
          <p:nvPr>
            <p:ph type="sldNum" sz="quarter" idx="12"/>
          </p:nvPr>
        </p:nvSpPr>
        <p:spPr/>
        <p:txBody>
          <a:bodyPr/>
          <a:lstStyle>
            <a:lvl1pPr>
              <a:defRPr/>
            </a:lvl1pPr>
          </a:lstStyle>
          <a:p>
            <a:pPr>
              <a:defRPr/>
            </a:pPr>
            <a:fld id="{91C72962-F160-4142-87A8-3F10BD884FA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quarter" idx="10"/>
          </p:nvPr>
        </p:nvSpPr>
        <p:spPr/>
        <p:txBody>
          <a:bodyPr/>
          <a:lstStyle>
            <a:lvl1pPr>
              <a:defRPr/>
            </a:lvl1pPr>
          </a:lstStyle>
          <a:p>
            <a:pPr>
              <a:defRPr/>
            </a:pPr>
            <a:fld id="{2978C7AE-8A5A-4B9D-A659-E9A40A8831D3}"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lvl1pPr>
              <a:defRPr/>
            </a:lvl1pPr>
          </a:lstStyle>
          <a:p>
            <a:pPr>
              <a:defRPr/>
            </a:pPr>
            <a:endParaRPr lang="en-US"/>
          </a:p>
        </p:txBody>
      </p:sp>
      <p:sp>
        <p:nvSpPr>
          <p:cNvPr id="7" name="Номер слайда 6"/>
          <p:cNvSpPr>
            <a:spLocks noGrp="1"/>
          </p:cNvSpPr>
          <p:nvPr>
            <p:ph type="sldNum" sz="quarter" idx="12"/>
          </p:nvPr>
        </p:nvSpPr>
        <p:spPr/>
        <p:txBody>
          <a:bodyPr/>
          <a:lstStyle>
            <a:lvl1pPr>
              <a:defRPr/>
            </a:lvl1pPr>
          </a:lstStyle>
          <a:p>
            <a:pPr>
              <a:defRPr/>
            </a:pPr>
            <a:fld id="{DA585C45-E13D-4578-A6E8-A3AEEBDDAC6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quarter" idx="10"/>
          </p:nvPr>
        </p:nvSpPr>
        <p:spPr/>
        <p:txBody>
          <a:bodyPr/>
          <a:lstStyle>
            <a:lvl1pPr>
              <a:defRPr/>
            </a:lvl1pPr>
          </a:lstStyle>
          <a:p>
            <a:pPr>
              <a:defRPr/>
            </a:pPr>
            <a:fld id="{60817CCA-3100-408A-A973-F99B750CEC16}"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lvl1pPr>
              <a:defRPr/>
            </a:lvl1pPr>
          </a:lstStyle>
          <a:p>
            <a:pPr>
              <a:defRPr/>
            </a:pPr>
            <a:endParaRPr lang="en-US"/>
          </a:p>
        </p:txBody>
      </p:sp>
      <p:sp>
        <p:nvSpPr>
          <p:cNvPr id="7" name="Номер слайда 6"/>
          <p:cNvSpPr>
            <a:spLocks noGrp="1"/>
          </p:cNvSpPr>
          <p:nvPr>
            <p:ph type="sldNum" sz="quarter" idx="12"/>
          </p:nvPr>
        </p:nvSpPr>
        <p:spPr/>
        <p:txBody>
          <a:bodyPr/>
          <a:lstStyle>
            <a:lvl1pPr>
              <a:defRPr/>
            </a:lvl1pPr>
          </a:lstStyle>
          <a:p>
            <a:pPr>
              <a:defRPr/>
            </a:pPr>
            <a:fld id="{734B67DB-A16F-4321-A664-51CA4FDF97D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quarter" idx="10"/>
          </p:nvPr>
        </p:nvSpPr>
        <p:spPr/>
        <p:txBody>
          <a:bodyPr/>
          <a:lstStyle>
            <a:lvl1pPr>
              <a:defRPr/>
            </a:lvl1pPr>
          </a:lstStyle>
          <a:p>
            <a:pPr>
              <a:defRPr/>
            </a:pPr>
            <a:fld id="{26C62511-7ABE-41CF-B7A1-F8E6E3D25C5D}"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38B2CB11-B6B1-44CB-A2AC-8C4405929B6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2136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21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quarter" idx="10"/>
          </p:nvPr>
        </p:nvSpPr>
        <p:spPr/>
        <p:txBody>
          <a:bodyPr/>
          <a:lstStyle>
            <a:lvl1pPr>
              <a:defRPr/>
            </a:lvl1pPr>
          </a:lstStyle>
          <a:p>
            <a:pPr>
              <a:defRPr/>
            </a:pPr>
            <a:fld id="{24F2C299-3A67-4552-BD4C-F5FA2F7D21C3}"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C166AE1E-0A28-4254-83E5-39A948F7E20E}"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495800"/>
          </a:xfrm>
        </p:spPr>
        <p:txBody>
          <a:bodyPr/>
          <a:lstStyle/>
          <a:p>
            <a:endParaRPr lang="ru-RU"/>
          </a:p>
        </p:txBody>
      </p:sp>
      <p:sp>
        <p:nvSpPr>
          <p:cNvPr id="4" name="Дата 3"/>
          <p:cNvSpPr>
            <a:spLocks noGrp="1"/>
          </p:cNvSpPr>
          <p:nvPr>
            <p:ph type="dt" sz="quarter" idx="10"/>
          </p:nvPr>
        </p:nvSpPr>
        <p:spPr>
          <a:xfrm>
            <a:off x="457200" y="6248400"/>
            <a:ext cx="2133600" cy="457200"/>
          </a:xfrm>
        </p:spPr>
        <p:txBody>
          <a:bodyPr/>
          <a:lstStyle>
            <a:lvl1pPr>
              <a:defRPr/>
            </a:lvl1pPr>
          </a:lstStyle>
          <a:p>
            <a:pPr>
              <a:defRPr/>
            </a:pPr>
            <a:fld id="{35B79BF5-4655-4E9B-A899-5A90CD88053C}" type="datetime1">
              <a:rPr lang="ru-RU" smtClean="0"/>
              <a:pPr>
                <a:defRPr/>
              </a:pPr>
              <a:t>10.03.2014</a:t>
            </a:fld>
            <a:endParaRPr lang="en-US"/>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9B01CDEA-1441-452F-ACC5-31C97D7FD1B6}"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quarter" idx="10"/>
          </p:nvPr>
        </p:nvSpPr>
        <p:spPr>
          <a:xfrm>
            <a:off x="457200" y="6248400"/>
            <a:ext cx="2133600" cy="457200"/>
          </a:xfrm>
        </p:spPr>
        <p:txBody>
          <a:bodyPr/>
          <a:lstStyle>
            <a:lvl1pPr>
              <a:defRPr/>
            </a:lvl1pPr>
          </a:lstStyle>
          <a:p>
            <a:pPr>
              <a:defRPr/>
            </a:pPr>
            <a:fld id="{8D875F96-DA90-4B02-A31D-22B0C34FADFC}" type="datetime1">
              <a:rPr lang="ru-RU" smtClean="0"/>
              <a:pPr>
                <a:defRPr/>
              </a:pPr>
              <a:t>10.03.2014</a:t>
            </a:fld>
            <a:endParaRPr lang="en-US"/>
          </a:p>
        </p:txBody>
      </p:sp>
      <p:sp>
        <p:nvSpPr>
          <p:cNvPr id="6" name="Нижний колонтитул 5"/>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Номер слайда 6"/>
          <p:cNvSpPr>
            <a:spLocks noGrp="1"/>
          </p:cNvSpPr>
          <p:nvPr>
            <p:ph type="sldNum" sz="quarter" idx="12"/>
          </p:nvPr>
        </p:nvSpPr>
        <p:spPr>
          <a:xfrm>
            <a:off x="6553200" y="6248400"/>
            <a:ext cx="2133600" cy="457200"/>
          </a:xfrm>
        </p:spPr>
        <p:txBody>
          <a:bodyPr/>
          <a:lstStyle>
            <a:lvl1pPr>
              <a:defRPr/>
            </a:lvl1pPr>
          </a:lstStyle>
          <a:p>
            <a:pPr>
              <a:defRPr/>
            </a:pPr>
            <a:fld id="{79A8E073-C638-4B0D-B002-D466D38D2A9F}"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F3D46AA9-08E9-4FCC-A56A-7B9448B9E2E7}"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1ACF123F-0284-49BA-B0CA-13D9A9034BF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C52428AE-DAFB-494C-B31B-A982B2DBCB3B}"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E9A807AD-2F70-4F95-AFC0-F8126F2D6524}"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D4918B35-7FF3-405A-A2B1-B4B049C33C03}"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8736E43B-C0F9-49B1-818A-FCDD42118100}"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pPr>
              <a:defRPr/>
            </a:pPr>
            <a:fld id="{D30875F8-B4B7-42D8-A462-84C6F470E14D}"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lvl1pPr>
              <a:defRPr/>
            </a:lvl1pPr>
          </a:lstStyle>
          <a:p>
            <a:pPr>
              <a:defRPr/>
            </a:pPr>
            <a:endParaRPr lang="en-US"/>
          </a:p>
        </p:txBody>
      </p:sp>
      <p:sp>
        <p:nvSpPr>
          <p:cNvPr id="7" name="Номер слайда 6"/>
          <p:cNvSpPr>
            <a:spLocks noGrp="1"/>
          </p:cNvSpPr>
          <p:nvPr>
            <p:ph type="sldNum" sz="quarter" idx="12"/>
          </p:nvPr>
        </p:nvSpPr>
        <p:spPr/>
        <p:txBody>
          <a:bodyPr/>
          <a:lstStyle>
            <a:lvl1pPr>
              <a:defRPr/>
            </a:lvl1pPr>
          </a:lstStyle>
          <a:p>
            <a:pPr>
              <a:defRPr/>
            </a:pPr>
            <a:fld id="{27BAE705-592A-4D48-B9DB-5607593E1900}"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pPr>
              <a:defRPr/>
            </a:pPr>
            <a:fld id="{DC4FC0D1-6544-40F3-822D-4DB6DA28BA44}" type="datetime1">
              <a:rPr lang="ru-RU" smtClean="0"/>
              <a:pPr>
                <a:defRPr/>
              </a:pPr>
              <a:t>10.03.2014</a:t>
            </a:fld>
            <a:endParaRPr lang="en-US"/>
          </a:p>
        </p:txBody>
      </p:sp>
      <p:sp>
        <p:nvSpPr>
          <p:cNvPr id="8" name="Нижний колонтитул 7"/>
          <p:cNvSpPr>
            <a:spLocks noGrp="1"/>
          </p:cNvSpPr>
          <p:nvPr>
            <p:ph type="ftr" sz="quarter" idx="11"/>
          </p:nvPr>
        </p:nvSpPr>
        <p:spPr/>
        <p:txBody>
          <a:bodyPr/>
          <a:lstStyle>
            <a:lvl1pPr>
              <a:defRPr/>
            </a:lvl1pPr>
          </a:lstStyle>
          <a:p>
            <a:pPr>
              <a:defRPr/>
            </a:pPr>
            <a:endParaRPr lang="en-US"/>
          </a:p>
        </p:txBody>
      </p:sp>
      <p:sp>
        <p:nvSpPr>
          <p:cNvPr id="9" name="Номер слайда 8"/>
          <p:cNvSpPr>
            <a:spLocks noGrp="1"/>
          </p:cNvSpPr>
          <p:nvPr>
            <p:ph type="sldNum" sz="quarter" idx="12"/>
          </p:nvPr>
        </p:nvSpPr>
        <p:spPr/>
        <p:txBody>
          <a:bodyPr/>
          <a:lstStyle>
            <a:lvl1pPr>
              <a:defRPr/>
            </a:lvl1pPr>
          </a:lstStyle>
          <a:p>
            <a:pPr>
              <a:defRPr/>
            </a:pPr>
            <a:fld id="{727B6BC3-9A18-45C5-B207-378937DA87E4}"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pPr>
              <a:defRPr/>
            </a:pPr>
            <a:fld id="{C02DBDC3-068A-4E50-B83E-2E9CD2BCEE48}" type="datetime1">
              <a:rPr lang="ru-RU" smtClean="0"/>
              <a:pPr>
                <a:defRPr/>
              </a:pPr>
              <a:t>10.03.2014</a:t>
            </a:fld>
            <a:endParaRPr lang="en-US"/>
          </a:p>
        </p:txBody>
      </p:sp>
      <p:sp>
        <p:nvSpPr>
          <p:cNvPr id="4" name="Нижний колонтитул 3"/>
          <p:cNvSpPr>
            <a:spLocks noGrp="1"/>
          </p:cNvSpPr>
          <p:nvPr>
            <p:ph type="ftr" sz="quarter" idx="11"/>
          </p:nvPr>
        </p:nvSpPr>
        <p:spPr/>
        <p:txBody>
          <a:bodyPr/>
          <a:lstStyle>
            <a:lvl1pPr>
              <a:defRPr/>
            </a:lvl1pPr>
          </a:lstStyle>
          <a:p>
            <a:pPr>
              <a:defRPr/>
            </a:pPr>
            <a:endParaRPr lang="en-US"/>
          </a:p>
        </p:txBody>
      </p:sp>
      <p:sp>
        <p:nvSpPr>
          <p:cNvPr id="5" name="Номер слайда 4"/>
          <p:cNvSpPr>
            <a:spLocks noGrp="1"/>
          </p:cNvSpPr>
          <p:nvPr>
            <p:ph type="sldNum" sz="quarter" idx="12"/>
          </p:nvPr>
        </p:nvSpPr>
        <p:spPr/>
        <p:txBody>
          <a:bodyPr/>
          <a:lstStyle>
            <a:lvl1pPr>
              <a:defRPr/>
            </a:lvl1pPr>
          </a:lstStyle>
          <a:p>
            <a:pPr>
              <a:defRPr/>
            </a:pPr>
            <a:fld id="{2685E020-AFAD-4C58-A50D-3A8E218D482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a:defRPr/>
            </a:pPr>
            <a:fld id="{ED170F8D-CBEA-4CF4-B9BD-72422FEF6D0C}" type="datetime1">
              <a:rPr lang="ru-RU" smtClean="0"/>
              <a:pPr>
                <a:defRPr/>
              </a:pPr>
              <a:t>10.03.2014</a:t>
            </a:fld>
            <a:endParaRPr lang="en-US"/>
          </a:p>
        </p:txBody>
      </p:sp>
      <p:sp>
        <p:nvSpPr>
          <p:cNvPr id="3" name="Нижний колонтитул 2"/>
          <p:cNvSpPr>
            <a:spLocks noGrp="1"/>
          </p:cNvSpPr>
          <p:nvPr>
            <p:ph type="ftr" sz="quarter" idx="11"/>
          </p:nvPr>
        </p:nvSpPr>
        <p:spPr/>
        <p:txBody>
          <a:bodyPr/>
          <a:lstStyle>
            <a:lvl1pPr>
              <a:defRPr/>
            </a:lvl1pPr>
          </a:lstStyle>
          <a:p>
            <a:pPr>
              <a:defRPr/>
            </a:pPr>
            <a:endParaRPr lang="en-US"/>
          </a:p>
        </p:txBody>
      </p:sp>
      <p:sp>
        <p:nvSpPr>
          <p:cNvPr id="4" name="Номер слайда 3"/>
          <p:cNvSpPr>
            <a:spLocks noGrp="1"/>
          </p:cNvSpPr>
          <p:nvPr>
            <p:ph type="sldNum" sz="quarter" idx="12"/>
          </p:nvPr>
        </p:nvSpPr>
        <p:spPr/>
        <p:txBody>
          <a:bodyPr/>
          <a:lstStyle>
            <a:lvl1pPr>
              <a:defRPr/>
            </a:lvl1pPr>
          </a:lstStyle>
          <a:p>
            <a:pPr>
              <a:defRPr/>
            </a:pPr>
            <a:fld id="{1A6FD4AD-07DA-4604-94A2-9D21323722E5}"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a:defRPr/>
            </a:pPr>
            <a:fld id="{A2316D5C-D7ED-402E-89CD-4E66656AC14F}"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lvl1pPr>
              <a:defRPr/>
            </a:lvl1pPr>
          </a:lstStyle>
          <a:p>
            <a:pPr>
              <a:defRPr/>
            </a:pPr>
            <a:endParaRPr lang="en-US"/>
          </a:p>
        </p:txBody>
      </p:sp>
      <p:sp>
        <p:nvSpPr>
          <p:cNvPr id="7" name="Номер слайда 6"/>
          <p:cNvSpPr>
            <a:spLocks noGrp="1"/>
          </p:cNvSpPr>
          <p:nvPr>
            <p:ph type="sldNum" sz="quarter" idx="12"/>
          </p:nvPr>
        </p:nvSpPr>
        <p:spPr/>
        <p:txBody>
          <a:bodyPr/>
          <a:lstStyle>
            <a:lvl1pPr>
              <a:defRPr/>
            </a:lvl1pPr>
          </a:lstStyle>
          <a:p>
            <a:pPr>
              <a:defRPr/>
            </a:pPr>
            <a:fld id="{C12068EF-DB5B-4BC7-A777-7BD8CA34ED19}"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a:defRPr/>
            </a:pPr>
            <a:fld id="{FF8871DD-CDF0-42D5-851A-5344E86BEEA3}"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lvl1pPr>
              <a:defRPr/>
            </a:lvl1pPr>
          </a:lstStyle>
          <a:p>
            <a:pPr>
              <a:defRPr/>
            </a:pPr>
            <a:endParaRPr lang="en-US"/>
          </a:p>
        </p:txBody>
      </p:sp>
      <p:sp>
        <p:nvSpPr>
          <p:cNvPr id="7" name="Номер слайда 6"/>
          <p:cNvSpPr>
            <a:spLocks noGrp="1"/>
          </p:cNvSpPr>
          <p:nvPr>
            <p:ph type="sldNum" sz="quarter" idx="12"/>
          </p:nvPr>
        </p:nvSpPr>
        <p:spPr/>
        <p:txBody>
          <a:bodyPr/>
          <a:lstStyle>
            <a:lvl1pPr>
              <a:defRPr/>
            </a:lvl1pPr>
          </a:lstStyle>
          <a:p>
            <a:pPr>
              <a:defRPr/>
            </a:pPr>
            <a:fld id="{FC103826-D62E-4690-8ABD-BB116E9FC069}"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C4A4E1FB-1AB2-4CAC-AE8B-23FB5E82C8DD}"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9CD86841-FF27-47DB-924C-C3413534F5A1}"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2136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21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25CE4A7-FCA6-4A62-B316-E3DC594ACC37}"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en-US"/>
          </a:p>
        </p:txBody>
      </p:sp>
      <p:sp>
        <p:nvSpPr>
          <p:cNvPr id="6" name="Номер слайда 5"/>
          <p:cNvSpPr>
            <a:spLocks noGrp="1"/>
          </p:cNvSpPr>
          <p:nvPr>
            <p:ph type="sldNum" sz="quarter" idx="12"/>
          </p:nvPr>
        </p:nvSpPr>
        <p:spPr/>
        <p:txBody>
          <a:bodyPr/>
          <a:lstStyle>
            <a:lvl1pPr>
              <a:defRPr/>
            </a:lvl1pPr>
          </a:lstStyle>
          <a:p>
            <a:pPr>
              <a:defRPr/>
            </a:pPr>
            <a:fld id="{1CA4C0CE-674D-4DE1-AADA-ED27B0C7BCE5}"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495800"/>
          </a:xfrm>
        </p:spPr>
        <p:txBody>
          <a:bodyPr/>
          <a:lstStyle/>
          <a:p>
            <a:endParaRPr lang="ru-RU"/>
          </a:p>
        </p:txBody>
      </p:sp>
      <p:sp>
        <p:nvSpPr>
          <p:cNvPr id="4" name="Дата 3"/>
          <p:cNvSpPr>
            <a:spLocks noGrp="1"/>
          </p:cNvSpPr>
          <p:nvPr>
            <p:ph type="dt" sz="quarter" idx="10"/>
          </p:nvPr>
        </p:nvSpPr>
        <p:spPr>
          <a:xfrm>
            <a:off x="457200" y="6248400"/>
            <a:ext cx="2133600" cy="457200"/>
          </a:xfrm>
        </p:spPr>
        <p:txBody>
          <a:bodyPr/>
          <a:lstStyle>
            <a:lvl1pPr>
              <a:defRPr/>
            </a:lvl1pPr>
          </a:lstStyle>
          <a:p>
            <a:pPr>
              <a:defRPr/>
            </a:pPr>
            <a:fld id="{BD378963-2ABB-4930-9D36-E23072E3964A}" type="datetime1">
              <a:rPr lang="ru-RU" smtClean="0"/>
              <a:pPr>
                <a:defRPr/>
              </a:pPr>
              <a:t>10.03.2014</a:t>
            </a:fld>
            <a:endParaRPr lang="en-US"/>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9B01CDEA-1441-452F-ACC5-31C97D7FD1B6}"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quarter" idx="10"/>
          </p:nvPr>
        </p:nvSpPr>
        <p:spPr>
          <a:xfrm>
            <a:off x="457200" y="6248400"/>
            <a:ext cx="2133600" cy="457200"/>
          </a:xfrm>
        </p:spPr>
        <p:txBody>
          <a:bodyPr/>
          <a:lstStyle>
            <a:lvl1pPr>
              <a:defRPr/>
            </a:lvl1pPr>
          </a:lstStyle>
          <a:p>
            <a:pPr>
              <a:defRPr/>
            </a:pPr>
            <a:fld id="{C039EDF3-4735-4D1C-B86C-D7C03F5FD604}" type="datetime1">
              <a:rPr lang="ru-RU" smtClean="0"/>
              <a:pPr>
                <a:defRPr/>
              </a:pPr>
              <a:t>10.03.2014</a:t>
            </a:fld>
            <a:endParaRPr lang="en-US"/>
          </a:p>
        </p:txBody>
      </p:sp>
      <p:sp>
        <p:nvSpPr>
          <p:cNvPr id="6" name="Нижний колонтитул 5"/>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Номер слайда 6"/>
          <p:cNvSpPr>
            <a:spLocks noGrp="1"/>
          </p:cNvSpPr>
          <p:nvPr>
            <p:ph type="sldNum" sz="quarter" idx="12"/>
          </p:nvPr>
        </p:nvSpPr>
        <p:spPr>
          <a:xfrm>
            <a:off x="6553200" y="6248400"/>
            <a:ext cx="2133600" cy="457200"/>
          </a:xfrm>
        </p:spPr>
        <p:txBody>
          <a:bodyPr/>
          <a:lstStyle>
            <a:lvl1pPr>
              <a:defRPr/>
            </a:lvl1pPr>
          </a:lstStyle>
          <a:p>
            <a:pPr>
              <a:defRPr/>
            </a:pPr>
            <a:fld id="{79A8E073-C638-4B0D-B002-D466D38D2A9F}"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fld id="{D58BC9C9-4C90-4858-95AA-52CE84914182}" type="datetime1">
              <a:rPr lang="ru-RU" smtClean="0"/>
              <a:pPr>
                <a:defRPr/>
              </a:pPr>
              <a:t>10.03.2014</a:t>
            </a:fld>
            <a:endParaRPr lang="en-US"/>
          </a:p>
        </p:txBody>
      </p:sp>
      <p:sp>
        <p:nvSpPr>
          <p:cNvPr id="19" name="Нижний колонтитул 18"/>
          <p:cNvSpPr>
            <a:spLocks noGrp="1"/>
          </p:cNvSpPr>
          <p:nvPr>
            <p:ph type="ftr" sz="quarter" idx="11"/>
          </p:nvPr>
        </p:nvSpPr>
        <p:spPr/>
        <p:txBody>
          <a:bodyPr/>
          <a:lstStyle/>
          <a:p>
            <a:pPr>
              <a:defRPr/>
            </a:pPr>
            <a:endParaRPr lang="en-US"/>
          </a:p>
        </p:txBody>
      </p:sp>
      <p:sp>
        <p:nvSpPr>
          <p:cNvPr id="27" name="Номер слайда 26"/>
          <p:cNvSpPr>
            <a:spLocks noGrp="1"/>
          </p:cNvSpPr>
          <p:nvPr>
            <p:ph type="sldNum" sz="quarter" idx="12"/>
          </p:nvPr>
        </p:nvSpPr>
        <p:spPr/>
        <p:txBody>
          <a:bodyPr/>
          <a:lstStyle/>
          <a:p>
            <a:pPr>
              <a:defRPr/>
            </a:pPr>
            <a:fld id="{1ACF123F-0284-49BA-B0CA-13D9A9034BF8}" type="slidenum">
              <a:rPr lang="en-US" smtClean="0"/>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1B83ED64-B71F-4490-A714-D56F93F0CAEE}"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E9A807AD-2F70-4F95-AFC0-F8126F2D6524}" type="slidenum">
              <a:rPr lang="en-US" smtClean="0"/>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fld id="{CFD5750F-B1B8-4D24-B1C2-31841C12D733}"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8736E43B-C0F9-49B1-818A-FCDD42118100}" type="slidenum">
              <a:rPr lang="en-US" smtClean="0"/>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fld id="{6A6794E1-D025-4BC6-B7AE-739F3DDC1985}"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p>
            <a:pPr>
              <a:defRPr/>
            </a:pPr>
            <a:endParaRPr lang="en-US"/>
          </a:p>
        </p:txBody>
      </p:sp>
      <p:sp>
        <p:nvSpPr>
          <p:cNvPr id="7" name="Номер слайда 6"/>
          <p:cNvSpPr>
            <a:spLocks noGrp="1"/>
          </p:cNvSpPr>
          <p:nvPr>
            <p:ph type="sldNum" sz="quarter" idx="12"/>
          </p:nvPr>
        </p:nvSpPr>
        <p:spPr/>
        <p:txBody>
          <a:bodyPr/>
          <a:lstStyle/>
          <a:p>
            <a:pPr>
              <a:defRPr/>
            </a:pPr>
            <a:fld id="{27BAE705-592A-4D48-B9DB-5607593E1900}" type="slidenum">
              <a:rPr lang="en-US" smtClean="0"/>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fld id="{FE5E90EF-0B5B-4193-86E5-245685A9C3A1}" type="datetime1">
              <a:rPr lang="ru-RU" smtClean="0"/>
              <a:pPr>
                <a:defRPr/>
              </a:pPr>
              <a:t>10.03.2014</a:t>
            </a:fld>
            <a:endParaRPr lang="en-US"/>
          </a:p>
        </p:txBody>
      </p:sp>
      <p:sp>
        <p:nvSpPr>
          <p:cNvPr id="8" name="Нижний колонтитул 7"/>
          <p:cNvSpPr>
            <a:spLocks noGrp="1"/>
          </p:cNvSpPr>
          <p:nvPr>
            <p:ph type="ftr" sz="quarter" idx="11"/>
          </p:nvPr>
        </p:nvSpPr>
        <p:spPr/>
        <p:txBody>
          <a:bodyPr/>
          <a:lstStyle/>
          <a:p>
            <a:pPr>
              <a:defRPr/>
            </a:pPr>
            <a:endParaRPr lang="en-US"/>
          </a:p>
        </p:txBody>
      </p:sp>
      <p:sp>
        <p:nvSpPr>
          <p:cNvPr id="9" name="Номер слайда 8"/>
          <p:cNvSpPr>
            <a:spLocks noGrp="1"/>
          </p:cNvSpPr>
          <p:nvPr>
            <p:ph type="sldNum" sz="quarter" idx="12"/>
          </p:nvPr>
        </p:nvSpPr>
        <p:spPr/>
        <p:txBody>
          <a:bodyPr/>
          <a:lstStyle/>
          <a:p>
            <a:pPr>
              <a:defRPr/>
            </a:pPr>
            <a:fld id="{727B6BC3-9A18-45C5-B207-378937DA87E4}" type="slidenum">
              <a:rPr lang="en-US" smtClean="0"/>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pPr>
              <a:defRPr/>
            </a:pPr>
            <a:fld id="{63C7604C-57A1-4CF0-AC96-7BE54026518B}" type="datetime1">
              <a:rPr lang="ru-RU" smtClean="0"/>
              <a:pPr>
                <a:defRPr/>
              </a:pPr>
              <a:t>10.03.2014</a:t>
            </a:fld>
            <a:endParaRPr lang="en-US"/>
          </a:p>
        </p:txBody>
      </p:sp>
      <p:sp>
        <p:nvSpPr>
          <p:cNvPr id="8" name="Номер слайда 7"/>
          <p:cNvSpPr>
            <a:spLocks noGrp="1"/>
          </p:cNvSpPr>
          <p:nvPr>
            <p:ph type="sldNum" sz="quarter" idx="11"/>
          </p:nvPr>
        </p:nvSpPr>
        <p:spPr/>
        <p:txBody>
          <a:bodyPr/>
          <a:lstStyle/>
          <a:p>
            <a:pPr>
              <a:defRPr/>
            </a:pPr>
            <a:fld id="{2685E020-AFAD-4C58-A50D-3A8E218D4822}" type="slidenum">
              <a:rPr lang="en-US" smtClean="0"/>
              <a:pPr>
                <a:defRPr/>
              </a:pPr>
              <a:t>‹#›</a:t>
            </a:fld>
            <a:endParaRPr lang="en-US"/>
          </a:p>
        </p:txBody>
      </p:sp>
      <p:sp>
        <p:nvSpPr>
          <p:cNvPr id="9" name="Нижний колонтитул 8"/>
          <p:cNvSpPr>
            <a:spLocks noGrp="1"/>
          </p:cNvSpPr>
          <p:nvPr>
            <p:ph type="ftr" sz="quarter" idx="12"/>
          </p:nvPr>
        </p:nvSpPr>
        <p:spPr/>
        <p:txBody>
          <a:bodyPr/>
          <a:lstStyle/>
          <a:p>
            <a:pPr>
              <a:defRPr/>
            </a:pP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E45737DC-6BAA-43EA-9531-D4492896C04B}" type="datetime1">
              <a:rPr lang="ru-RU" smtClean="0"/>
              <a:pPr>
                <a:defRPr/>
              </a:pPr>
              <a:t>10.03.2014</a:t>
            </a:fld>
            <a:endParaRPr lang="en-US"/>
          </a:p>
        </p:txBody>
      </p:sp>
      <p:sp>
        <p:nvSpPr>
          <p:cNvPr id="3" name="Нижний колонтитул 2"/>
          <p:cNvSpPr>
            <a:spLocks noGrp="1"/>
          </p:cNvSpPr>
          <p:nvPr>
            <p:ph type="ftr" sz="quarter" idx="11"/>
          </p:nvPr>
        </p:nvSpPr>
        <p:spPr/>
        <p:txBody>
          <a:bodyPr/>
          <a:lstStyle/>
          <a:p>
            <a:pPr>
              <a:defRPr/>
            </a:pPr>
            <a:endParaRPr lang="en-US"/>
          </a:p>
        </p:txBody>
      </p:sp>
      <p:sp>
        <p:nvSpPr>
          <p:cNvPr id="4" name="Номер слайда 3"/>
          <p:cNvSpPr>
            <a:spLocks noGrp="1"/>
          </p:cNvSpPr>
          <p:nvPr>
            <p:ph type="sldNum" sz="quarter" idx="12"/>
          </p:nvPr>
        </p:nvSpPr>
        <p:spPr/>
        <p:txBody>
          <a:bodyPr/>
          <a:lstStyle/>
          <a:p>
            <a:pPr>
              <a:defRPr/>
            </a:pPr>
            <a:fld id="{1A6FD4AD-07DA-4604-94A2-9D21323722E5}" type="slidenum">
              <a:rPr lang="en-US" smtClean="0"/>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fld id="{43F3744C-37AA-478E-A910-0C9A89DFC6E4}"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p>
            <a:pPr>
              <a:defRPr/>
            </a:pPr>
            <a:endParaRPr lang="en-US"/>
          </a:p>
        </p:txBody>
      </p:sp>
      <p:sp>
        <p:nvSpPr>
          <p:cNvPr id="7" name="Номер слайда 6"/>
          <p:cNvSpPr>
            <a:spLocks noGrp="1"/>
          </p:cNvSpPr>
          <p:nvPr>
            <p:ph type="sldNum" sz="quarter" idx="12"/>
          </p:nvPr>
        </p:nvSpPr>
        <p:spPr>
          <a:xfrm>
            <a:off x="8156448" y="6422064"/>
            <a:ext cx="762000" cy="365125"/>
          </a:xfrm>
        </p:spPr>
        <p:txBody>
          <a:bodyPr/>
          <a:lstStyle/>
          <a:p>
            <a:pPr>
              <a:defRPr/>
            </a:pPr>
            <a:fld id="{C12068EF-DB5B-4BC7-A777-7BD8CA34ED19}" type="slidenum">
              <a:rPr lang="en-US" smtClean="0"/>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pPr>
              <a:defRPr/>
            </a:pPr>
            <a:fld id="{711B03C3-6276-4493-9B66-D8FAABE4E62A}" type="datetime1">
              <a:rPr lang="ru-RU" smtClean="0"/>
              <a:pPr>
                <a:defRPr/>
              </a:pPr>
              <a:t>10.03.2014</a:t>
            </a:fld>
            <a:endParaRPr lang="en-US"/>
          </a:p>
        </p:txBody>
      </p:sp>
      <p:sp>
        <p:nvSpPr>
          <p:cNvPr id="6" name="Нижний колонтитул 5"/>
          <p:cNvSpPr>
            <a:spLocks noGrp="1"/>
          </p:cNvSpPr>
          <p:nvPr>
            <p:ph type="ftr" sz="quarter" idx="11"/>
          </p:nvPr>
        </p:nvSpPr>
        <p:spPr/>
        <p:txBody>
          <a:bodyPr/>
          <a:lstStyle/>
          <a:p>
            <a:pPr>
              <a:defRPr/>
            </a:pPr>
            <a:endParaRPr lang="en-US"/>
          </a:p>
        </p:txBody>
      </p:sp>
      <p:sp>
        <p:nvSpPr>
          <p:cNvPr id="7" name="Номер слайда 6"/>
          <p:cNvSpPr>
            <a:spLocks noGrp="1"/>
          </p:cNvSpPr>
          <p:nvPr>
            <p:ph type="sldNum" sz="quarter" idx="12"/>
          </p:nvPr>
        </p:nvSpPr>
        <p:spPr/>
        <p:txBody>
          <a:bodyPr/>
          <a:lstStyle/>
          <a:p>
            <a:pPr>
              <a:defRPr/>
            </a:pPr>
            <a:fld id="{FC103826-D62E-4690-8ABD-BB116E9FC069}" type="slidenum">
              <a:rPr lang="en-US" smtClean="0"/>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2EE0932-E737-4D45-A938-411E4F9051F7}"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9CD86841-FF27-47DB-924C-C3413534F5A1}" type="slidenum">
              <a:rPr lang="en-US" smtClean="0"/>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8CD252EA-97F3-4EB4-8A96-6103208E5205}" type="datetime1">
              <a:rPr lang="ru-RU" smtClean="0"/>
              <a:pPr>
                <a:defRPr/>
              </a:pPr>
              <a:t>10.03.2014</a:t>
            </a:fld>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1CA4C0CE-674D-4DE1-AADA-ED27B0C7BCE5}" type="slidenum">
              <a:rPr lang="en-US" smtClean="0"/>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495800"/>
          </a:xfrm>
        </p:spPr>
        <p:txBody>
          <a:bodyPr/>
          <a:lstStyle/>
          <a:p>
            <a:endParaRPr lang="ru-RU"/>
          </a:p>
        </p:txBody>
      </p:sp>
      <p:sp>
        <p:nvSpPr>
          <p:cNvPr id="4" name="Дата 3"/>
          <p:cNvSpPr>
            <a:spLocks noGrp="1"/>
          </p:cNvSpPr>
          <p:nvPr>
            <p:ph type="dt" sz="quarter" idx="10"/>
          </p:nvPr>
        </p:nvSpPr>
        <p:spPr>
          <a:xfrm>
            <a:off x="457200" y="6248400"/>
            <a:ext cx="2133600" cy="457200"/>
          </a:xfrm>
        </p:spPr>
        <p:txBody>
          <a:bodyPr/>
          <a:lstStyle>
            <a:lvl1pPr>
              <a:defRPr/>
            </a:lvl1pPr>
          </a:lstStyle>
          <a:p>
            <a:pPr>
              <a:defRPr/>
            </a:pPr>
            <a:fld id="{D3583FD1-8A87-4E52-B3C8-53A029D53D63}" type="datetime1">
              <a:rPr lang="ru-RU" smtClean="0"/>
              <a:pPr>
                <a:defRPr/>
              </a:pPr>
              <a:t>10.03.2014</a:t>
            </a:fld>
            <a:endParaRPr lang="en-US"/>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9B01CDEA-1441-452F-ACC5-31C97D7FD1B6}"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quarter" idx="10"/>
          </p:nvPr>
        </p:nvSpPr>
        <p:spPr>
          <a:xfrm>
            <a:off x="457200" y="6248400"/>
            <a:ext cx="2133600" cy="457200"/>
          </a:xfrm>
        </p:spPr>
        <p:txBody>
          <a:bodyPr/>
          <a:lstStyle>
            <a:lvl1pPr>
              <a:defRPr/>
            </a:lvl1pPr>
          </a:lstStyle>
          <a:p>
            <a:pPr>
              <a:defRPr/>
            </a:pPr>
            <a:fld id="{62D352B5-F199-489B-BA51-948055704887}" type="datetime1">
              <a:rPr lang="ru-RU" smtClean="0"/>
              <a:pPr>
                <a:defRPr/>
              </a:pPr>
              <a:t>10.03.2014</a:t>
            </a:fld>
            <a:endParaRPr lang="en-US"/>
          </a:p>
        </p:txBody>
      </p:sp>
      <p:sp>
        <p:nvSpPr>
          <p:cNvPr id="6" name="Нижний колонтитул 5"/>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Номер слайда 6"/>
          <p:cNvSpPr>
            <a:spLocks noGrp="1"/>
          </p:cNvSpPr>
          <p:nvPr>
            <p:ph type="sldNum" sz="quarter" idx="12"/>
          </p:nvPr>
        </p:nvSpPr>
        <p:spPr>
          <a:xfrm>
            <a:off x="6553200" y="6248400"/>
            <a:ext cx="2133600" cy="457200"/>
          </a:xfrm>
        </p:spPr>
        <p:txBody>
          <a:bodyPr/>
          <a:lstStyle>
            <a:lvl1pPr>
              <a:defRPr/>
            </a:lvl1pPr>
          </a:lstStyle>
          <a:p>
            <a:pPr>
              <a:defRPr/>
            </a:pPr>
            <a:fld id="{79A8E073-C638-4B0D-B002-D466D38D2A9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pattFill prst="dkHorz">
          <a:fgClr>
            <a:schemeClr val="bg2"/>
          </a:fgClr>
          <a:bgClr>
            <a:schemeClr val="bg1"/>
          </a:bgClr>
        </a:pattFill>
        <a:effectLst/>
      </p:bgPr>
    </p:bg>
    <p:spTree>
      <p:nvGrpSpPr>
        <p:cNvPr id="1" name=""/>
        <p:cNvGrpSpPr/>
        <p:nvPr/>
      </p:nvGrpSpPr>
      <p:grpSpPr>
        <a:xfrm>
          <a:off x="0" y="0"/>
          <a:ext cx="0" cy="0"/>
          <a:chOff x="0" y="0"/>
          <a:chExt cx="0" cy="0"/>
        </a:xfrm>
      </p:grpSpPr>
      <p:grpSp>
        <p:nvGrpSpPr>
          <p:cNvPr id="86018" name="Group 2"/>
          <p:cNvGrpSpPr>
            <a:grpSpLocks/>
          </p:cNvGrpSpPr>
          <p:nvPr/>
        </p:nvGrpSpPr>
        <p:grpSpPr bwMode="auto">
          <a:xfrm>
            <a:off x="0" y="2438400"/>
            <a:ext cx="9144000" cy="4046538"/>
            <a:chOff x="0" y="1536"/>
            <a:chExt cx="5760" cy="2549"/>
          </a:xfrm>
        </p:grpSpPr>
        <p:sp>
          <p:nvSpPr>
            <p:cNvPr id="24" name="Rectangle 3"/>
            <p:cNvSpPr>
              <a:spLocks noChangeArrowheads="1"/>
            </p:cNvSpPr>
            <p:nvPr/>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eaLnBrk="0" hangingPunct="0">
                <a:defRPr/>
              </a:pPr>
              <a:endParaRPr lang="en-US">
                <a:cs typeface="+mn-cs"/>
              </a:endParaRPr>
            </a:p>
          </p:txBody>
        </p:sp>
        <p:sp>
          <p:nvSpPr>
            <p:cNvPr id="25" name="Freeform 4"/>
            <p:cNvSpPr>
              <a:spLocks/>
            </p:cNvSpPr>
            <p:nvPr/>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eaLnBrk="0" hangingPunct="0">
                <a:defRPr/>
              </a:pPr>
              <a:endParaRPr lang="en-US">
                <a:cs typeface="+mn-cs"/>
              </a:endParaRPr>
            </a:p>
          </p:txBody>
        </p:sp>
        <p:sp>
          <p:nvSpPr>
            <p:cNvPr id="26" name="Freeform 5"/>
            <p:cNvSpPr>
              <a:spLocks/>
            </p:cNvSpPr>
            <p:nvPr/>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eaLnBrk="0" hangingPunct="0">
                <a:defRPr/>
              </a:pPr>
              <a:endParaRPr lang="en-US">
                <a:cs typeface="+mn-cs"/>
              </a:endParaRPr>
            </a:p>
          </p:txBody>
        </p:sp>
        <p:sp>
          <p:nvSpPr>
            <p:cNvPr id="27" name="Freeform 6"/>
            <p:cNvSpPr>
              <a:spLocks/>
            </p:cNvSpPr>
            <p:nvPr/>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28" name="Freeform 7"/>
            <p:cNvSpPr>
              <a:spLocks/>
            </p:cNvSpPr>
            <p:nvPr/>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29" name="Freeform 8"/>
            <p:cNvSpPr>
              <a:spLocks/>
            </p:cNvSpPr>
            <p:nvPr/>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30" name="Freeform 9"/>
            <p:cNvSpPr>
              <a:spLocks/>
            </p:cNvSpPr>
            <p:nvPr/>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31" name="Freeform 10"/>
            <p:cNvSpPr>
              <a:spLocks/>
            </p:cNvSpPr>
            <p:nvPr/>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32" name="Freeform 11"/>
            <p:cNvSpPr>
              <a:spLocks/>
            </p:cNvSpPr>
            <p:nvPr/>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33" name="Freeform 12"/>
            <p:cNvSpPr>
              <a:spLocks/>
            </p:cNvSpPr>
            <p:nvPr/>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34" name="Freeform 13"/>
            <p:cNvSpPr>
              <a:spLocks/>
            </p:cNvSpPr>
            <p:nvPr/>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eaLnBrk="0" hangingPunct="0">
                <a:defRPr/>
              </a:pPr>
              <a:endParaRPr lang="en-US">
                <a:cs typeface="+mn-cs"/>
              </a:endParaRPr>
            </a:p>
          </p:txBody>
        </p:sp>
        <p:sp>
          <p:nvSpPr>
            <p:cNvPr id="35" name="Freeform 14"/>
            <p:cNvSpPr>
              <a:spLocks/>
            </p:cNvSpPr>
            <p:nvPr/>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36" name="Freeform 15"/>
            <p:cNvSpPr>
              <a:spLocks/>
            </p:cNvSpPr>
            <p:nvPr/>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37" name="Freeform 16"/>
            <p:cNvSpPr>
              <a:spLocks/>
            </p:cNvSpPr>
            <p:nvPr/>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38" name="Freeform 17"/>
            <p:cNvSpPr>
              <a:spLocks/>
            </p:cNvSpPr>
            <p:nvPr/>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eaLnBrk="0" hangingPunct="0">
                <a:defRPr/>
              </a:pPr>
              <a:endParaRPr lang="en-US">
                <a:cs typeface="+mn-cs"/>
              </a:endParaRPr>
            </a:p>
          </p:txBody>
        </p:sp>
      </p:grpSp>
      <p:sp>
        <p:nvSpPr>
          <p:cNvPr id="445458" name="Rectangle 18"/>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Образец заголовка</a:t>
            </a:r>
          </a:p>
        </p:txBody>
      </p:sp>
      <p:sp>
        <p:nvSpPr>
          <p:cNvPr id="445462" name="Rectangle 22"/>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Образец текста</a:t>
            </a:r>
          </a:p>
          <a:p>
            <a:pPr lvl="1"/>
            <a:r>
              <a:rPr lang="en-US" smtClean="0"/>
              <a:t>Второй уровень</a:t>
            </a:r>
          </a:p>
          <a:p>
            <a:pPr lvl="2"/>
            <a:r>
              <a:rPr lang="en-US" smtClean="0"/>
              <a:t>Третий уровень</a:t>
            </a:r>
          </a:p>
          <a:p>
            <a:pPr lvl="3"/>
            <a:r>
              <a:rPr lang="en-US" smtClean="0"/>
              <a:t>Четвертый уровень</a:t>
            </a:r>
          </a:p>
          <a:p>
            <a:pPr lvl="4"/>
            <a:r>
              <a:rPr lang="en-US" smtClean="0"/>
              <a:t>Пятый уровень</a:t>
            </a:r>
          </a:p>
        </p:txBody>
      </p:sp>
      <p:sp>
        <p:nvSpPr>
          <p:cNvPr id="39" name="Rectangle 20"/>
          <p:cNvSpPr>
            <a:spLocks noGrp="1" noChangeArrowheads="1"/>
          </p:cNvSpPr>
          <p:nvPr>
            <p:ph type="dt" sz="quarter" idx="2"/>
          </p:nvPr>
        </p:nvSpPr>
        <p:spPr bwMode="auto">
          <a:xfrm>
            <a:off x="457200" y="6248400"/>
            <a:ext cx="2133600" cy="457200"/>
          </a:xfrm>
          <a:prstGeom prst="rect">
            <a:avLst/>
          </a:prstGeom>
          <a:noFill/>
          <a:ln>
            <a:miter lim="800000"/>
            <a:headEnd/>
            <a:tailEnd/>
          </a:ln>
        </p:spPr>
        <p:txBody>
          <a:bodyPr vert="horz" wrap="square" lIns="91440" tIns="45720" rIns="91440" bIns="45720" numCol="1" anchor="b" anchorCtr="0" compatLnSpc="1">
            <a:prstTxWarp prst="textNoShape">
              <a:avLst/>
            </a:prstTxWarp>
          </a:bodyPr>
          <a:lstStyle>
            <a:lvl1pPr>
              <a:defRPr sz="1200" smtClean="0">
                <a:cs typeface="+mn-cs"/>
              </a:defRPr>
            </a:lvl1pPr>
          </a:lstStyle>
          <a:p>
            <a:pPr>
              <a:defRPr/>
            </a:pPr>
            <a:fld id="{7CFFCA87-211B-4EE4-ADA0-A23F4C425A55}" type="datetime1">
              <a:rPr lang="ru-RU" smtClean="0"/>
              <a:pPr>
                <a:defRPr/>
              </a:pPr>
              <a:t>10.03.2014</a:t>
            </a:fld>
            <a:endParaRPr lang="en-US"/>
          </a:p>
        </p:txBody>
      </p:sp>
      <p:sp>
        <p:nvSpPr>
          <p:cNvPr id="40" name="Rectangle 21"/>
          <p:cNvSpPr>
            <a:spLocks noGrp="1" noChangeArrowheads="1"/>
          </p:cNvSpPr>
          <p:nvPr>
            <p:ph type="ftr" sz="quarter" idx="3"/>
          </p:nvPr>
        </p:nvSpPr>
        <p:spPr bwMode="auto">
          <a:xfrm>
            <a:off x="3124200" y="6248400"/>
            <a:ext cx="2895600" cy="457200"/>
          </a:xfrm>
          <a:prstGeom prst="rect">
            <a:avLst/>
          </a:prstGeom>
          <a:noFill/>
          <a:ln>
            <a:miter lim="800000"/>
            <a:headEnd/>
            <a:tailEnd/>
          </a:ln>
        </p:spPr>
        <p:txBody>
          <a:bodyPr vert="horz" wrap="square" lIns="91440" tIns="45720" rIns="91440" bIns="45720" numCol="1" anchor="b" anchorCtr="0" compatLnSpc="1">
            <a:prstTxWarp prst="textNoShape">
              <a:avLst/>
            </a:prstTxWarp>
          </a:bodyPr>
          <a:lstStyle>
            <a:lvl1pPr algn="ctr">
              <a:defRPr sz="1200" smtClean="0">
                <a:cs typeface="+mn-cs"/>
              </a:defRPr>
            </a:lvl1pPr>
          </a:lstStyle>
          <a:p>
            <a:pPr>
              <a:defRPr/>
            </a:pPr>
            <a:endParaRPr lang="en-US"/>
          </a:p>
        </p:txBody>
      </p:sp>
      <p:sp>
        <p:nvSpPr>
          <p:cNvPr id="41" name="Rectangle 22"/>
          <p:cNvSpPr>
            <a:spLocks noGrp="1" noChangeArrowheads="1"/>
          </p:cNvSpPr>
          <p:nvPr>
            <p:ph type="sldNum" sz="quarter" idx="4"/>
          </p:nvPr>
        </p:nvSpPr>
        <p:spPr bwMode="auto">
          <a:xfrm>
            <a:off x="6553200" y="6248400"/>
            <a:ext cx="2133600" cy="457200"/>
          </a:xfrm>
          <a:prstGeom prst="rect">
            <a:avLst/>
          </a:prstGeom>
          <a:noFill/>
          <a:ln>
            <a:miter lim="800000"/>
            <a:headEnd/>
            <a:tailEnd/>
          </a:ln>
        </p:spPr>
        <p:txBody>
          <a:bodyPr vert="horz" wrap="square" lIns="91440" tIns="45720" rIns="91440" bIns="45720" numCol="1" anchor="b" anchorCtr="0" compatLnSpc="1">
            <a:prstTxWarp prst="textNoShape">
              <a:avLst/>
            </a:prstTxWarp>
          </a:bodyPr>
          <a:lstStyle>
            <a:lvl1pPr algn="r">
              <a:defRPr sz="1200" smtClean="0">
                <a:cs typeface="+mn-cs"/>
              </a:defRPr>
            </a:lvl1pPr>
          </a:lstStyle>
          <a:p>
            <a:pPr>
              <a:defRPr/>
            </a:pPr>
            <a:fld id="{88D376B8-8CCD-411B-8369-E9D9B9F975E9}"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95" r:id="rId12"/>
    <p:sldLayoutId id="2147483696" r:id="rId13"/>
  </p:sldLayoutIdLst>
  <p:timing>
    <p:tnLst>
      <p:par>
        <p:cTn id="1" dur="indefinite" restart="never" nodeType="tmRoot"/>
      </p:par>
    </p:tnLst>
  </p:timing>
  <p:hf hdr="0" ftr="0"/>
  <p:txStyles>
    <p:titleStyle>
      <a:lvl1pPr algn="ctr" rtl="0" fontAlgn="base">
        <a:spcBef>
          <a:spcPct val="0"/>
        </a:spcBef>
        <a:spcAft>
          <a:spcPct val="0"/>
        </a:spcAft>
        <a:defRPr sz="4400" b="1">
          <a:solidFill>
            <a:schemeClr val="tx2"/>
          </a:solidFill>
          <a:latin typeface="+mj-lt"/>
          <a:ea typeface="+mj-ea"/>
          <a:cs typeface="+mj-cs"/>
        </a:defRPr>
      </a:lvl1pPr>
      <a:lvl2pPr algn="ctr" rtl="0" fontAlgn="base">
        <a:spcBef>
          <a:spcPct val="0"/>
        </a:spcBef>
        <a:spcAft>
          <a:spcPct val="0"/>
        </a:spcAft>
        <a:defRPr sz="4400" b="1">
          <a:solidFill>
            <a:schemeClr val="tx2"/>
          </a:solidFill>
          <a:latin typeface="Garamond" pitchFamily="18" charset="0"/>
        </a:defRPr>
      </a:lvl2pPr>
      <a:lvl3pPr algn="ctr" rtl="0" fontAlgn="base">
        <a:spcBef>
          <a:spcPct val="0"/>
        </a:spcBef>
        <a:spcAft>
          <a:spcPct val="0"/>
        </a:spcAft>
        <a:defRPr sz="4400" b="1">
          <a:solidFill>
            <a:schemeClr val="tx2"/>
          </a:solidFill>
          <a:latin typeface="Garamond" pitchFamily="18" charset="0"/>
        </a:defRPr>
      </a:lvl3pPr>
      <a:lvl4pPr algn="ctr" rtl="0" fontAlgn="base">
        <a:spcBef>
          <a:spcPct val="0"/>
        </a:spcBef>
        <a:spcAft>
          <a:spcPct val="0"/>
        </a:spcAft>
        <a:defRPr sz="4400" b="1">
          <a:solidFill>
            <a:schemeClr val="tx2"/>
          </a:solidFill>
          <a:latin typeface="Garamond" pitchFamily="18" charset="0"/>
        </a:defRPr>
      </a:lvl4pPr>
      <a:lvl5pPr algn="ctr" rtl="0" fontAlgn="base">
        <a:spcBef>
          <a:spcPct val="0"/>
        </a:spcBef>
        <a:spcAft>
          <a:spcPct val="0"/>
        </a:spcAft>
        <a:defRPr sz="4400" b="1">
          <a:solidFill>
            <a:schemeClr val="tx2"/>
          </a:solidFill>
          <a:latin typeface="Garamond" pitchFamily="18" charset="0"/>
        </a:defRPr>
      </a:lvl5pPr>
      <a:lvl6pPr marL="457200" algn="ctr" rtl="0" fontAlgn="base">
        <a:spcBef>
          <a:spcPct val="0"/>
        </a:spcBef>
        <a:spcAft>
          <a:spcPct val="0"/>
        </a:spcAft>
        <a:defRPr sz="4400" b="1">
          <a:solidFill>
            <a:schemeClr val="tx2"/>
          </a:solidFill>
          <a:latin typeface="Garamond" pitchFamily="18" charset="0"/>
        </a:defRPr>
      </a:lvl6pPr>
      <a:lvl7pPr marL="914400" algn="ctr" rtl="0" fontAlgn="base">
        <a:spcBef>
          <a:spcPct val="0"/>
        </a:spcBef>
        <a:spcAft>
          <a:spcPct val="0"/>
        </a:spcAft>
        <a:defRPr sz="4400" b="1">
          <a:solidFill>
            <a:schemeClr val="tx2"/>
          </a:solidFill>
          <a:latin typeface="Garamond" pitchFamily="18" charset="0"/>
        </a:defRPr>
      </a:lvl7pPr>
      <a:lvl8pPr marL="1371600" algn="ctr" rtl="0" fontAlgn="base">
        <a:spcBef>
          <a:spcPct val="0"/>
        </a:spcBef>
        <a:spcAft>
          <a:spcPct val="0"/>
        </a:spcAft>
        <a:defRPr sz="4400" b="1">
          <a:solidFill>
            <a:schemeClr val="tx2"/>
          </a:solidFill>
          <a:latin typeface="Garamond" pitchFamily="18" charset="0"/>
        </a:defRPr>
      </a:lvl8pPr>
      <a:lvl9pPr marL="1828800" algn="ctr" rtl="0" fontAlgn="base">
        <a:spcBef>
          <a:spcPct val="0"/>
        </a:spcBef>
        <a:spcAft>
          <a:spcPct val="0"/>
        </a:spcAft>
        <a:defRPr sz="4400" b="1">
          <a:solidFill>
            <a:schemeClr val="tx2"/>
          </a:solidFill>
          <a:latin typeface="Garamond" pitchFamily="18" charset="0"/>
        </a:defRPr>
      </a:lvl9pPr>
    </p:titleStyle>
    <p:bodyStyle>
      <a:lvl1pPr marL="342900" indent="-342900" algn="l" rtl="0" fontAlgn="base">
        <a:spcBef>
          <a:spcPct val="20000"/>
        </a:spcBef>
        <a:spcAft>
          <a:spcPct val="0"/>
        </a:spcAft>
        <a:buClr>
          <a:schemeClr val="hlink"/>
        </a:buClr>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lr>
          <a:schemeClr val="tx2"/>
        </a:buClr>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lr>
          <a:schemeClr val="folHlink"/>
        </a:buClr>
        <a:buChar char="•"/>
        <a:defRPr sz="2000">
          <a:solidFill>
            <a:schemeClr val="tx1"/>
          </a:solidFill>
          <a:latin typeface="+mn-lt"/>
        </a:defRPr>
      </a:lvl5pPr>
      <a:lvl6pPr marL="2514600" indent="-228600" algn="l" rtl="0" fontAlgn="base">
        <a:spcBef>
          <a:spcPct val="20000"/>
        </a:spcBef>
        <a:spcAft>
          <a:spcPct val="0"/>
        </a:spcAft>
        <a:buClr>
          <a:schemeClr val="folHlink"/>
        </a:buClr>
        <a:buChar char="•"/>
        <a:defRPr sz="2000">
          <a:solidFill>
            <a:schemeClr val="tx1"/>
          </a:solidFill>
          <a:latin typeface="+mn-lt"/>
        </a:defRPr>
      </a:lvl6pPr>
      <a:lvl7pPr marL="2971800" indent="-228600" algn="l" rtl="0" fontAlgn="base">
        <a:spcBef>
          <a:spcPct val="20000"/>
        </a:spcBef>
        <a:spcAft>
          <a:spcPct val="0"/>
        </a:spcAft>
        <a:buClr>
          <a:schemeClr val="folHlink"/>
        </a:buClr>
        <a:buChar char="•"/>
        <a:defRPr sz="2000">
          <a:solidFill>
            <a:schemeClr val="tx1"/>
          </a:solidFill>
          <a:latin typeface="+mn-lt"/>
        </a:defRPr>
      </a:lvl7pPr>
      <a:lvl8pPr marL="3429000" indent="-228600" algn="l" rtl="0" fontAlgn="base">
        <a:spcBef>
          <a:spcPct val="20000"/>
        </a:spcBef>
        <a:spcAft>
          <a:spcPct val="0"/>
        </a:spcAft>
        <a:buClr>
          <a:schemeClr val="folHlink"/>
        </a:buClr>
        <a:buChar char="•"/>
        <a:defRPr sz="2000">
          <a:solidFill>
            <a:schemeClr val="tx1"/>
          </a:solidFill>
          <a:latin typeface="+mn-lt"/>
        </a:defRPr>
      </a:lvl8pPr>
      <a:lvl9pPr marL="3886200" indent="-228600" algn="l" rtl="0" fontAlgn="base">
        <a:spcBef>
          <a:spcPct val="20000"/>
        </a:spcBef>
        <a:spcAft>
          <a:spcPct val="0"/>
        </a:spcAft>
        <a:buClr>
          <a:schemeClr val="folHlink"/>
        </a:buClr>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pattFill prst="dkHorz">
          <a:fgClr>
            <a:schemeClr val="bg2"/>
          </a:fgClr>
          <a:bgClr>
            <a:schemeClr val="bg1"/>
          </a:bgClr>
        </a:pattFill>
        <a:effectLst/>
      </p:bgPr>
    </p:bg>
    <p:spTree>
      <p:nvGrpSpPr>
        <p:cNvPr id="1" name=""/>
        <p:cNvGrpSpPr/>
        <p:nvPr/>
      </p:nvGrpSpPr>
      <p:grpSpPr>
        <a:xfrm>
          <a:off x="0" y="0"/>
          <a:ext cx="0" cy="0"/>
          <a:chOff x="0" y="0"/>
          <a:chExt cx="0" cy="0"/>
        </a:xfrm>
      </p:grpSpPr>
      <p:grpSp>
        <p:nvGrpSpPr>
          <p:cNvPr id="88066" name="Group 2"/>
          <p:cNvGrpSpPr>
            <a:grpSpLocks/>
          </p:cNvGrpSpPr>
          <p:nvPr/>
        </p:nvGrpSpPr>
        <p:grpSpPr bwMode="auto">
          <a:xfrm>
            <a:off x="0" y="2438400"/>
            <a:ext cx="9144000" cy="4046538"/>
            <a:chOff x="0" y="1536"/>
            <a:chExt cx="5760" cy="2549"/>
          </a:xfrm>
        </p:grpSpPr>
        <p:sp>
          <p:nvSpPr>
            <p:cNvPr id="445443" name="Rectangle 3"/>
            <p:cNvSpPr>
              <a:spLocks noChangeArrowheads="1"/>
            </p:cNvSpPr>
            <p:nvPr/>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eaLnBrk="0" hangingPunct="0">
                <a:defRPr/>
              </a:pPr>
              <a:endParaRPr lang="en-US">
                <a:cs typeface="+mn-cs"/>
              </a:endParaRPr>
            </a:p>
          </p:txBody>
        </p:sp>
        <p:sp>
          <p:nvSpPr>
            <p:cNvPr id="445444" name="Freeform 4"/>
            <p:cNvSpPr>
              <a:spLocks/>
            </p:cNvSpPr>
            <p:nvPr/>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eaLnBrk="0" hangingPunct="0">
                <a:defRPr/>
              </a:pPr>
              <a:endParaRPr lang="en-US">
                <a:cs typeface="+mn-cs"/>
              </a:endParaRPr>
            </a:p>
          </p:txBody>
        </p:sp>
        <p:sp>
          <p:nvSpPr>
            <p:cNvPr id="445445" name="Freeform 5"/>
            <p:cNvSpPr>
              <a:spLocks/>
            </p:cNvSpPr>
            <p:nvPr/>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eaLnBrk="0" hangingPunct="0">
                <a:defRPr/>
              </a:pPr>
              <a:endParaRPr lang="en-US">
                <a:cs typeface="+mn-cs"/>
              </a:endParaRPr>
            </a:p>
          </p:txBody>
        </p:sp>
        <p:sp>
          <p:nvSpPr>
            <p:cNvPr id="445446" name="Freeform 6"/>
            <p:cNvSpPr>
              <a:spLocks/>
            </p:cNvSpPr>
            <p:nvPr/>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445447" name="Freeform 7"/>
            <p:cNvSpPr>
              <a:spLocks/>
            </p:cNvSpPr>
            <p:nvPr/>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445448" name="Freeform 8"/>
            <p:cNvSpPr>
              <a:spLocks/>
            </p:cNvSpPr>
            <p:nvPr/>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445449" name="Freeform 9"/>
            <p:cNvSpPr>
              <a:spLocks/>
            </p:cNvSpPr>
            <p:nvPr/>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445450" name="Freeform 10"/>
            <p:cNvSpPr>
              <a:spLocks/>
            </p:cNvSpPr>
            <p:nvPr/>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445451" name="Freeform 11"/>
            <p:cNvSpPr>
              <a:spLocks/>
            </p:cNvSpPr>
            <p:nvPr/>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eaLnBrk="0" hangingPunct="0">
                <a:defRPr/>
              </a:pPr>
              <a:endParaRPr lang="en-US">
                <a:cs typeface="+mn-cs"/>
              </a:endParaRPr>
            </a:p>
          </p:txBody>
        </p:sp>
        <p:sp>
          <p:nvSpPr>
            <p:cNvPr id="445452" name="Freeform 12"/>
            <p:cNvSpPr>
              <a:spLocks/>
            </p:cNvSpPr>
            <p:nvPr/>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445453" name="Freeform 13"/>
            <p:cNvSpPr>
              <a:spLocks/>
            </p:cNvSpPr>
            <p:nvPr/>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eaLnBrk="0" hangingPunct="0">
                <a:defRPr/>
              </a:pPr>
              <a:endParaRPr lang="en-US">
                <a:cs typeface="+mn-cs"/>
              </a:endParaRPr>
            </a:p>
          </p:txBody>
        </p:sp>
        <p:sp>
          <p:nvSpPr>
            <p:cNvPr id="445454" name="Freeform 14"/>
            <p:cNvSpPr>
              <a:spLocks/>
            </p:cNvSpPr>
            <p:nvPr/>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445455" name="Freeform 15"/>
            <p:cNvSpPr>
              <a:spLocks/>
            </p:cNvSpPr>
            <p:nvPr/>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445456" name="Freeform 16"/>
            <p:cNvSpPr>
              <a:spLocks/>
            </p:cNvSpPr>
            <p:nvPr/>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eaLnBrk="0" hangingPunct="0">
                <a:defRPr/>
              </a:pPr>
              <a:endParaRPr lang="en-US">
                <a:cs typeface="+mn-cs"/>
              </a:endParaRPr>
            </a:p>
          </p:txBody>
        </p:sp>
        <p:sp>
          <p:nvSpPr>
            <p:cNvPr id="445457" name="Freeform 17"/>
            <p:cNvSpPr>
              <a:spLocks/>
            </p:cNvSpPr>
            <p:nvPr/>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eaLnBrk="0" hangingPunct="0">
                <a:defRPr/>
              </a:pPr>
              <a:endParaRPr lang="en-US">
                <a:cs typeface="+mn-cs"/>
              </a:endParaRPr>
            </a:p>
          </p:txBody>
        </p:sp>
      </p:grpSp>
      <p:sp>
        <p:nvSpPr>
          <p:cNvPr id="445458" name="Rectangle 18"/>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Образец заголовка</a:t>
            </a:r>
          </a:p>
        </p:txBody>
      </p:sp>
      <p:sp>
        <p:nvSpPr>
          <p:cNvPr id="445459" name="Rectangle 1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smtClean="0">
                <a:cs typeface="+mn-cs"/>
              </a:defRPr>
            </a:lvl1pPr>
          </a:lstStyle>
          <a:p>
            <a:pPr>
              <a:defRPr/>
            </a:pPr>
            <a:fld id="{1E6276DB-AED3-4E1C-BDBB-909A59088CEE}" type="datetime1">
              <a:rPr lang="ru-RU" smtClean="0"/>
              <a:pPr>
                <a:defRPr/>
              </a:pPr>
              <a:t>10.03.2014</a:t>
            </a:fld>
            <a:endParaRPr lang="en-US"/>
          </a:p>
        </p:txBody>
      </p:sp>
      <p:sp>
        <p:nvSpPr>
          <p:cNvPr id="445460" name="Rectangle 2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smtClean="0">
                <a:cs typeface="+mn-cs"/>
              </a:defRPr>
            </a:lvl1pPr>
          </a:lstStyle>
          <a:p>
            <a:pPr>
              <a:defRPr/>
            </a:pPr>
            <a:endParaRPr lang="en-US"/>
          </a:p>
        </p:txBody>
      </p:sp>
      <p:sp>
        <p:nvSpPr>
          <p:cNvPr id="445461" name="Rectangle 2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cs typeface="+mn-cs"/>
              </a:defRPr>
            </a:lvl1pPr>
          </a:lstStyle>
          <a:p>
            <a:pPr>
              <a:defRPr/>
            </a:pPr>
            <a:fld id="{C1D80117-5348-4D32-9CC8-5000BA784D89}" type="slidenum">
              <a:rPr lang="en-US"/>
              <a:pPr>
                <a:defRPr/>
              </a:pPr>
              <a:t>‹#›</a:t>
            </a:fld>
            <a:endParaRPr lang="en-US"/>
          </a:p>
        </p:txBody>
      </p:sp>
      <p:sp>
        <p:nvSpPr>
          <p:cNvPr id="445462" name="Rectangle 22"/>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Образец текста</a:t>
            </a:r>
          </a:p>
          <a:p>
            <a:pPr lvl="1"/>
            <a:r>
              <a:rPr lang="en-US" smtClean="0"/>
              <a:t>Второй уровень</a:t>
            </a:r>
          </a:p>
          <a:p>
            <a:pPr lvl="2"/>
            <a:r>
              <a:rPr lang="en-US" smtClean="0"/>
              <a:t>Третий уровень</a:t>
            </a:r>
          </a:p>
          <a:p>
            <a:pPr lvl="3"/>
            <a:r>
              <a:rPr lang="en-US" smtClean="0"/>
              <a:t>Четвертый уровень</a:t>
            </a:r>
          </a:p>
          <a:p>
            <a:pPr lvl="4"/>
            <a:r>
              <a:rPr lang="en-US" smtClean="0"/>
              <a:t>Пятый уровень</a:t>
            </a:r>
          </a:p>
        </p:txBody>
      </p:sp>
    </p:spTree>
  </p:cSld>
  <p:clrMap bg1="dk2" tx1="lt1" bg2="dk1"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7" r:id="rId12"/>
    <p:sldLayoutId id="2147483698" r:id="rId13"/>
  </p:sldLayoutIdLst>
  <p:timing>
    <p:tnLst>
      <p:par>
        <p:cTn id="1" dur="indefinite" restart="never" nodeType="tmRoot"/>
      </p:par>
    </p:tnLst>
  </p:timing>
  <p:hf hdr="0" ftr="0"/>
  <p:txStyles>
    <p:titleStyle>
      <a:lvl1pPr algn="ctr" rtl="0" fontAlgn="base">
        <a:spcBef>
          <a:spcPct val="0"/>
        </a:spcBef>
        <a:spcAft>
          <a:spcPct val="0"/>
        </a:spcAft>
        <a:defRPr sz="4400" b="1">
          <a:solidFill>
            <a:schemeClr val="tx2"/>
          </a:solidFill>
          <a:latin typeface="+mj-lt"/>
          <a:ea typeface="+mj-ea"/>
          <a:cs typeface="+mj-cs"/>
        </a:defRPr>
      </a:lvl1pPr>
      <a:lvl2pPr algn="ctr" rtl="0" fontAlgn="base">
        <a:spcBef>
          <a:spcPct val="0"/>
        </a:spcBef>
        <a:spcAft>
          <a:spcPct val="0"/>
        </a:spcAft>
        <a:defRPr sz="4400" b="1">
          <a:solidFill>
            <a:schemeClr val="tx2"/>
          </a:solidFill>
          <a:latin typeface="Garamond" pitchFamily="18" charset="0"/>
        </a:defRPr>
      </a:lvl2pPr>
      <a:lvl3pPr algn="ctr" rtl="0" fontAlgn="base">
        <a:spcBef>
          <a:spcPct val="0"/>
        </a:spcBef>
        <a:spcAft>
          <a:spcPct val="0"/>
        </a:spcAft>
        <a:defRPr sz="4400" b="1">
          <a:solidFill>
            <a:schemeClr val="tx2"/>
          </a:solidFill>
          <a:latin typeface="Garamond" pitchFamily="18" charset="0"/>
        </a:defRPr>
      </a:lvl3pPr>
      <a:lvl4pPr algn="ctr" rtl="0" fontAlgn="base">
        <a:spcBef>
          <a:spcPct val="0"/>
        </a:spcBef>
        <a:spcAft>
          <a:spcPct val="0"/>
        </a:spcAft>
        <a:defRPr sz="4400" b="1">
          <a:solidFill>
            <a:schemeClr val="tx2"/>
          </a:solidFill>
          <a:latin typeface="Garamond" pitchFamily="18" charset="0"/>
        </a:defRPr>
      </a:lvl4pPr>
      <a:lvl5pPr algn="ctr" rtl="0" fontAlgn="base">
        <a:spcBef>
          <a:spcPct val="0"/>
        </a:spcBef>
        <a:spcAft>
          <a:spcPct val="0"/>
        </a:spcAft>
        <a:defRPr sz="4400" b="1">
          <a:solidFill>
            <a:schemeClr val="tx2"/>
          </a:solidFill>
          <a:latin typeface="Garamond" pitchFamily="18" charset="0"/>
        </a:defRPr>
      </a:lvl5pPr>
      <a:lvl6pPr marL="457200" algn="ctr" rtl="0" fontAlgn="base">
        <a:spcBef>
          <a:spcPct val="0"/>
        </a:spcBef>
        <a:spcAft>
          <a:spcPct val="0"/>
        </a:spcAft>
        <a:defRPr sz="4400" b="1">
          <a:solidFill>
            <a:schemeClr val="tx2"/>
          </a:solidFill>
          <a:latin typeface="Garamond" pitchFamily="18" charset="0"/>
        </a:defRPr>
      </a:lvl6pPr>
      <a:lvl7pPr marL="914400" algn="ctr" rtl="0" fontAlgn="base">
        <a:spcBef>
          <a:spcPct val="0"/>
        </a:spcBef>
        <a:spcAft>
          <a:spcPct val="0"/>
        </a:spcAft>
        <a:defRPr sz="4400" b="1">
          <a:solidFill>
            <a:schemeClr val="tx2"/>
          </a:solidFill>
          <a:latin typeface="Garamond" pitchFamily="18" charset="0"/>
        </a:defRPr>
      </a:lvl7pPr>
      <a:lvl8pPr marL="1371600" algn="ctr" rtl="0" fontAlgn="base">
        <a:spcBef>
          <a:spcPct val="0"/>
        </a:spcBef>
        <a:spcAft>
          <a:spcPct val="0"/>
        </a:spcAft>
        <a:defRPr sz="4400" b="1">
          <a:solidFill>
            <a:schemeClr val="tx2"/>
          </a:solidFill>
          <a:latin typeface="Garamond" pitchFamily="18" charset="0"/>
        </a:defRPr>
      </a:lvl8pPr>
      <a:lvl9pPr marL="1828800" algn="ctr" rtl="0" fontAlgn="base">
        <a:spcBef>
          <a:spcPct val="0"/>
        </a:spcBef>
        <a:spcAft>
          <a:spcPct val="0"/>
        </a:spcAft>
        <a:defRPr sz="4400" b="1">
          <a:solidFill>
            <a:schemeClr val="tx2"/>
          </a:solidFill>
          <a:latin typeface="Garamond" pitchFamily="18" charset="0"/>
        </a:defRPr>
      </a:lvl9pPr>
    </p:titleStyle>
    <p:bodyStyle>
      <a:lvl1pPr marL="342900" indent="-342900" algn="l" rtl="0" fontAlgn="base">
        <a:spcBef>
          <a:spcPct val="20000"/>
        </a:spcBef>
        <a:spcAft>
          <a:spcPct val="0"/>
        </a:spcAft>
        <a:buClr>
          <a:schemeClr val="hlink"/>
        </a:buClr>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lr>
          <a:schemeClr val="tx2"/>
        </a:buClr>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lr>
          <a:schemeClr val="folHlink"/>
        </a:buClr>
        <a:buChar char="•"/>
        <a:defRPr sz="2000">
          <a:solidFill>
            <a:schemeClr val="tx1"/>
          </a:solidFill>
          <a:latin typeface="+mn-lt"/>
        </a:defRPr>
      </a:lvl5pPr>
      <a:lvl6pPr marL="2514600" indent="-228600" algn="l" rtl="0" fontAlgn="base">
        <a:spcBef>
          <a:spcPct val="20000"/>
        </a:spcBef>
        <a:spcAft>
          <a:spcPct val="0"/>
        </a:spcAft>
        <a:buClr>
          <a:schemeClr val="folHlink"/>
        </a:buClr>
        <a:buChar char="•"/>
        <a:defRPr sz="2000">
          <a:solidFill>
            <a:schemeClr val="tx1"/>
          </a:solidFill>
          <a:latin typeface="+mn-lt"/>
        </a:defRPr>
      </a:lvl6pPr>
      <a:lvl7pPr marL="2971800" indent="-228600" algn="l" rtl="0" fontAlgn="base">
        <a:spcBef>
          <a:spcPct val="20000"/>
        </a:spcBef>
        <a:spcAft>
          <a:spcPct val="0"/>
        </a:spcAft>
        <a:buClr>
          <a:schemeClr val="folHlink"/>
        </a:buClr>
        <a:buChar char="•"/>
        <a:defRPr sz="2000">
          <a:solidFill>
            <a:schemeClr val="tx1"/>
          </a:solidFill>
          <a:latin typeface="+mn-lt"/>
        </a:defRPr>
      </a:lvl7pPr>
      <a:lvl8pPr marL="3429000" indent="-228600" algn="l" rtl="0" fontAlgn="base">
        <a:spcBef>
          <a:spcPct val="20000"/>
        </a:spcBef>
        <a:spcAft>
          <a:spcPct val="0"/>
        </a:spcAft>
        <a:buClr>
          <a:schemeClr val="folHlink"/>
        </a:buClr>
        <a:buChar char="•"/>
        <a:defRPr sz="2000">
          <a:solidFill>
            <a:schemeClr val="tx1"/>
          </a:solidFill>
          <a:latin typeface="+mn-lt"/>
        </a:defRPr>
      </a:lvl8pPr>
      <a:lvl9pPr marL="3886200" indent="-228600" algn="l" rtl="0" fontAlgn="base">
        <a:spcBef>
          <a:spcPct val="20000"/>
        </a:spcBef>
        <a:spcAft>
          <a:spcPct val="0"/>
        </a:spcAft>
        <a:buClr>
          <a:schemeClr val="folHlink"/>
        </a:buClr>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pPr>
              <a:defRPr/>
            </a:pPr>
            <a:fld id="{63726FC0-DBA0-454A-8E1C-0F4757F15EBF}" type="datetime1">
              <a:rPr lang="ru-RU" smtClean="0"/>
              <a:pPr>
                <a:defRPr/>
              </a:pPr>
              <a:t>10.03.2014</a:t>
            </a:fld>
            <a:endParaRPr lang="en-US"/>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pPr>
              <a:defRPr/>
            </a:pPr>
            <a:endParaRPr lang="en-US"/>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pPr>
              <a:defRPr/>
            </a:pPr>
            <a:fld id="{88D376B8-8CCD-411B-8369-E9D9B9F975E9}" type="slidenum">
              <a:rPr lang="en-US" smtClean="0"/>
              <a:pPr>
                <a:defRPr/>
              </a:pPr>
              <a:t>‹#›</a:t>
            </a:fld>
            <a:endParaRPr lang="en-US"/>
          </a:p>
        </p:txBody>
      </p:sp>
    </p:spTree>
  </p:cSld>
  <p:clrMap bg1="dk1" tx1="lt1" bg2="dk2" tx2="lt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Lst>
  <p:hf hdr="0" ftr="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Rectangle 7"/>
          <p:cNvSpPr>
            <a:spLocks noGrp="1" noChangeArrowheads="1"/>
          </p:cNvSpPr>
          <p:nvPr>
            <p:ph type="title"/>
          </p:nvPr>
        </p:nvSpPr>
        <p:spPr>
          <a:xfrm>
            <a:off x="395288" y="1916832"/>
            <a:ext cx="8281168" cy="1718543"/>
          </a:xfrm>
          <a:noFill/>
          <a:ln/>
        </p:spPr>
        <p:txBody>
          <a:bodyPr>
            <a:normAutofit fontScale="90000"/>
          </a:bodyPr>
          <a:lstStyle/>
          <a:p>
            <a:r>
              <a:rPr lang="ru-RU" sz="4000" dirty="0"/>
              <a:t>Разработка и принятие управленческих решений, постановка задач, делегирование полномочий.</a:t>
            </a:r>
            <a:r>
              <a:rPr lang="ru-RU" sz="2000" dirty="0"/>
              <a:t> </a:t>
            </a:r>
          </a:p>
        </p:txBody>
      </p:sp>
      <p:sp>
        <p:nvSpPr>
          <p:cNvPr id="6" name="TextBox 5"/>
          <p:cNvSpPr txBox="1"/>
          <p:nvPr/>
        </p:nvSpPr>
        <p:spPr>
          <a:xfrm>
            <a:off x="4463480" y="4211122"/>
            <a:ext cx="4680520" cy="217752"/>
          </a:xfrm>
          <a:prstGeom prst="rect">
            <a:avLst/>
          </a:prstGeom>
          <a:noFill/>
        </p:spPr>
        <p:txBody>
          <a:bodyPr wrap="square" rtlCol="0">
            <a:spAutoFit/>
          </a:bodyPr>
          <a:lstStyle/>
          <a:p>
            <a:pPr algn="ctr">
              <a:lnSpc>
                <a:spcPct val="80000"/>
              </a:lnSpc>
            </a:pPr>
            <a:r>
              <a:rPr lang="ru-RU" sz="1000" b="1" dirty="0" smtClean="0">
                <a:solidFill>
                  <a:schemeClr val="bg1"/>
                </a:solidFill>
                <a:cs typeface="Times New Roman" pitchFamily="18" charset="0"/>
              </a:rPr>
              <a:t> </a:t>
            </a:r>
            <a:endParaRPr lang="ru-RU" sz="1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noFill/>
          <a:ln/>
        </p:spPr>
        <p:txBody>
          <a:bodyPr/>
          <a:lstStyle/>
          <a:p>
            <a:pPr marL="609600" indent="-609600">
              <a:buClr>
                <a:schemeClr val="tx1"/>
              </a:buClr>
              <a:buFontTx/>
              <a:buAutoNum type="arabicPeriod"/>
            </a:pPr>
            <a:r>
              <a:rPr lang="ru-RU"/>
              <a:t>Сформировать представление об эффективных методах подготовки и принятия управленческих решений.</a:t>
            </a:r>
          </a:p>
          <a:p>
            <a:pPr marL="609600" indent="-609600">
              <a:buClr>
                <a:schemeClr val="tx1"/>
              </a:buClr>
              <a:buFontTx/>
              <a:buAutoNum type="arabicPeriod"/>
            </a:pPr>
            <a:r>
              <a:rPr lang="ru-RU"/>
              <a:t>Обсудить правила постановки задач, которые действительно могут достигнуты.</a:t>
            </a:r>
          </a:p>
          <a:p>
            <a:pPr marL="609600" indent="-609600">
              <a:buClr>
                <a:schemeClr val="tx1"/>
              </a:buClr>
              <a:buFontTx/>
              <a:buAutoNum type="arabicPeriod"/>
            </a:pPr>
            <a:r>
              <a:rPr lang="ru-RU"/>
              <a:t>Уточнить  понимание принципов и способов делегирования полномочий.</a:t>
            </a:r>
          </a:p>
        </p:txBody>
      </p:sp>
      <p:sp>
        <p:nvSpPr>
          <p:cNvPr id="12294" name="WordArt 6"/>
          <p:cNvSpPr>
            <a:spLocks noChangeArrowheads="1" noChangeShapeType="1" noTextEdit="1"/>
          </p:cNvSpPr>
          <p:nvPr/>
        </p:nvSpPr>
        <p:spPr bwMode="auto">
          <a:xfrm>
            <a:off x="3924300" y="692150"/>
            <a:ext cx="1112838" cy="1554163"/>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Цели:</a:t>
            </a:r>
          </a:p>
          <a:p>
            <a:pPr algn="ctr"/>
            <a:endParaRPr lang="ru-RU"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endParaRPr>
          </a:p>
        </p:txBody>
      </p:sp>
      <p:sp>
        <p:nvSpPr>
          <p:cNvPr id="6" name="Дата 5"/>
          <p:cNvSpPr>
            <a:spLocks noGrp="1"/>
          </p:cNvSpPr>
          <p:nvPr>
            <p:ph type="dt" sz="half" idx="10"/>
          </p:nvPr>
        </p:nvSpPr>
        <p:spPr/>
        <p:txBody>
          <a:bodyPr/>
          <a:lstStyle/>
          <a:p>
            <a:pPr>
              <a:defRPr/>
            </a:pPr>
            <a:fld id="{92988DA8-B143-4302-976E-2CCBEC017492}"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noFill/>
          <a:ln/>
        </p:spPr>
        <p:txBody>
          <a:bodyPr>
            <a:normAutofit fontScale="92500" lnSpcReduction="20000"/>
          </a:bodyPr>
          <a:lstStyle/>
          <a:p>
            <a:pPr marL="609600" indent="-609600">
              <a:buClr>
                <a:schemeClr val="tx1"/>
              </a:buClr>
              <a:buFontTx/>
              <a:buAutoNum type="arabicPeriod"/>
            </a:pPr>
            <a:r>
              <a:rPr lang="ru-RU" sz="2000"/>
              <a:t>Анализ поставленных целей и условий их достижения. Результат: постановка задач для себя.</a:t>
            </a:r>
          </a:p>
          <a:p>
            <a:pPr marL="609600" indent="-609600">
              <a:buClr>
                <a:schemeClr val="tx1"/>
              </a:buClr>
              <a:buFontTx/>
              <a:buAutoNum type="arabicPeriod"/>
            </a:pPr>
            <a:r>
              <a:rPr lang="ru-RU" sz="2000"/>
              <a:t>Планирование последовательности выполнения задач с учетом состояния ресурсов. Результат: план действий подчиненных / исполнителей. </a:t>
            </a:r>
          </a:p>
          <a:p>
            <a:pPr marL="609600" indent="-609600">
              <a:buClr>
                <a:schemeClr val="tx1"/>
              </a:buClr>
              <a:buFontTx/>
              <a:buAutoNum type="arabicPeriod"/>
            </a:pPr>
            <a:r>
              <a:rPr lang="ru-RU" sz="2000"/>
              <a:t>Организация работы исполнителей, включая распределение и постановку задач, формирование мотивации. </a:t>
            </a:r>
          </a:p>
          <a:p>
            <a:pPr marL="609600" indent="-609600">
              <a:buClr>
                <a:schemeClr val="tx1"/>
              </a:buClr>
              <a:buFontTx/>
              <a:buNone/>
            </a:pPr>
            <a:r>
              <a:rPr lang="ru-RU" sz="2000"/>
              <a:t>	Результат: понятые и принятые исполнителями задачи.</a:t>
            </a:r>
          </a:p>
          <a:p>
            <a:pPr marL="609600" indent="-609600">
              <a:buClr>
                <a:schemeClr val="tx1"/>
              </a:buClr>
              <a:buFontTx/>
              <a:buAutoNum type="arabicPeriod" startAt="4"/>
            </a:pPr>
            <a:r>
              <a:rPr lang="ru-RU" sz="2000"/>
              <a:t>Контроль выполнение плана / задач. Результат: оценка хода выполнения промежуточных результатов и оперативное воздействие по изменению плана задач, ресурсов.</a:t>
            </a:r>
          </a:p>
          <a:p>
            <a:pPr marL="609600" indent="-609600">
              <a:buClr>
                <a:schemeClr val="tx1"/>
              </a:buClr>
              <a:buFontTx/>
              <a:buAutoNum type="arabicPeriod" startAt="4"/>
            </a:pPr>
            <a:r>
              <a:rPr lang="ru-RU" sz="2000"/>
              <a:t>Оценка результатов выполнения. Результат: обратная связь исполнителям (кнут и пряник), анализ собственных ошибок.</a:t>
            </a:r>
          </a:p>
        </p:txBody>
      </p:sp>
      <p:sp>
        <p:nvSpPr>
          <p:cNvPr id="13316" name="WordArt 4"/>
          <p:cNvSpPr>
            <a:spLocks noChangeArrowheads="1" noChangeShapeType="1" noTextEdit="1"/>
          </p:cNvSpPr>
          <p:nvPr/>
        </p:nvSpPr>
        <p:spPr bwMode="auto">
          <a:xfrm>
            <a:off x="1619250" y="549275"/>
            <a:ext cx="5715000"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Фазы управленческого цикла</a:t>
            </a:r>
          </a:p>
        </p:txBody>
      </p:sp>
      <p:sp>
        <p:nvSpPr>
          <p:cNvPr id="6" name="Дата 5"/>
          <p:cNvSpPr>
            <a:spLocks noGrp="1"/>
          </p:cNvSpPr>
          <p:nvPr>
            <p:ph type="dt" sz="half" idx="10"/>
          </p:nvPr>
        </p:nvSpPr>
        <p:spPr/>
        <p:txBody>
          <a:bodyPr/>
          <a:lstStyle/>
          <a:p>
            <a:pPr>
              <a:defRPr/>
            </a:pPr>
            <a:fld id="{59F5CD4D-503F-4A0C-ACC5-46FCAD37648C}"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noFill/>
          <a:ln/>
        </p:spPr>
        <p:txBody>
          <a:bodyPr>
            <a:normAutofit lnSpcReduction="10000"/>
          </a:bodyPr>
          <a:lstStyle/>
          <a:p>
            <a:pPr>
              <a:lnSpc>
                <a:spcPct val="80000"/>
              </a:lnSpc>
              <a:buClr>
                <a:schemeClr val="tx1"/>
              </a:buClr>
            </a:pPr>
            <a:r>
              <a:rPr lang="ru-RU" sz="2100"/>
              <a:t>Основной продукт деятельности руководителя</a:t>
            </a:r>
          </a:p>
          <a:p>
            <a:pPr>
              <a:lnSpc>
                <a:spcPct val="80000"/>
              </a:lnSpc>
              <a:buClr>
                <a:schemeClr val="tx1"/>
              </a:buClr>
            </a:pPr>
            <a:r>
              <a:rPr lang="ru-RU" sz="2100"/>
              <a:t>Выбор альтернативы</a:t>
            </a:r>
          </a:p>
          <a:p>
            <a:pPr>
              <a:lnSpc>
                <a:spcPct val="80000"/>
              </a:lnSpc>
              <a:buClr>
                <a:schemeClr val="tx1"/>
              </a:buClr>
            </a:pPr>
            <a:r>
              <a:rPr lang="ru-RU" sz="2100"/>
              <a:t>Выбор цели действия и способов ее выполнения</a:t>
            </a:r>
          </a:p>
          <a:p>
            <a:pPr>
              <a:lnSpc>
                <a:spcPct val="80000"/>
              </a:lnSpc>
              <a:buClr>
                <a:schemeClr val="tx1"/>
              </a:buClr>
            </a:pPr>
            <a:r>
              <a:rPr lang="ru-RU" sz="2100"/>
              <a:t>Акт целенаправленного изменения ситуации, разрешения формула действий, вариант воздействия. </a:t>
            </a:r>
          </a:p>
          <a:p>
            <a:pPr>
              <a:lnSpc>
                <a:spcPct val="80000"/>
              </a:lnSpc>
              <a:buClr>
                <a:schemeClr val="tx1"/>
              </a:buClr>
            </a:pPr>
            <a:r>
              <a:rPr lang="ru-RU" sz="2100"/>
              <a:t>Результат анализа, прогнозирования, оптимизации, экономического обоснования и выбора альтернативы из множества вариантов достижения конкретной цели системы менеджмента</a:t>
            </a:r>
          </a:p>
          <a:p>
            <a:pPr>
              <a:lnSpc>
                <a:spcPct val="80000"/>
              </a:lnSpc>
              <a:buClr>
                <a:schemeClr val="tx1"/>
              </a:buClr>
            </a:pPr>
            <a:r>
              <a:rPr lang="ru-RU" sz="2100"/>
              <a:t>Процесс целенаправленного преобразования исходной информации о состоянии и условиях функционирования объекта управления в информацию о наиболее рациональном пути достижения этим объектом желательного состояния в будущем</a:t>
            </a:r>
          </a:p>
          <a:p>
            <a:pPr>
              <a:lnSpc>
                <a:spcPct val="80000"/>
              </a:lnSpc>
              <a:buClr>
                <a:schemeClr val="tx1"/>
              </a:buClr>
            </a:pPr>
            <a:r>
              <a:rPr lang="ru-RU" sz="2100"/>
              <a:t>Выбор действий из совокупности альтернативных действий основанных на оценке издержек.</a:t>
            </a:r>
          </a:p>
        </p:txBody>
      </p:sp>
      <p:sp>
        <p:nvSpPr>
          <p:cNvPr id="14340" name="WordArt 4"/>
          <p:cNvSpPr>
            <a:spLocks noChangeArrowheads="1" noChangeShapeType="1" noTextEdit="1"/>
          </p:cNvSpPr>
          <p:nvPr/>
        </p:nvSpPr>
        <p:spPr bwMode="auto">
          <a:xfrm>
            <a:off x="1979613" y="549275"/>
            <a:ext cx="4983162"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Управленческое решение</a:t>
            </a:r>
          </a:p>
        </p:txBody>
      </p:sp>
      <p:sp>
        <p:nvSpPr>
          <p:cNvPr id="6" name="Дата 5"/>
          <p:cNvSpPr>
            <a:spLocks noGrp="1"/>
          </p:cNvSpPr>
          <p:nvPr>
            <p:ph type="dt" sz="half" idx="10"/>
          </p:nvPr>
        </p:nvSpPr>
        <p:spPr/>
        <p:txBody>
          <a:bodyPr/>
          <a:lstStyle/>
          <a:p>
            <a:pPr>
              <a:defRPr/>
            </a:pPr>
            <a:fld id="{FA77FB37-0557-450F-B45B-96997CB876C9}"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3" name="Rectangle 13"/>
          <p:cNvSpPr>
            <a:spLocks noGrp="1" noChangeArrowheads="1"/>
          </p:cNvSpPr>
          <p:nvPr>
            <p:ph sz="half" idx="2"/>
          </p:nvPr>
        </p:nvSpPr>
        <p:spPr>
          <a:xfrm>
            <a:off x="683568" y="1557338"/>
            <a:ext cx="7927032" cy="4597400"/>
          </a:xfrm>
          <a:noFill/>
          <a:ln/>
        </p:spPr>
        <p:txBody>
          <a:bodyPr>
            <a:normAutofit/>
          </a:bodyPr>
          <a:lstStyle/>
          <a:p>
            <a:pPr marL="533400" indent="-533400">
              <a:buClr>
                <a:schemeClr val="tx1"/>
              </a:buClr>
              <a:buFontTx/>
              <a:buAutoNum type="arabicPeriod"/>
            </a:pPr>
            <a:r>
              <a:rPr lang="ru-RU" sz="2800" dirty="0"/>
              <a:t>Ситуация коррекции деятельности. Необходимо вернуть деятельность в прежнее «русло». Ситуация рутинного затруднения или кризиса деятельности.</a:t>
            </a:r>
          </a:p>
          <a:p>
            <a:pPr marL="533400" indent="-533400">
              <a:buClr>
                <a:schemeClr val="tx1"/>
              </a:buClr>
              <a:buFontTx/>
              <a:buAutoNum type="arabicPeriod"/>
            </a:pPr>
            <a:r>
              <a:rPr lang="ru-RU" sz="2800" dirty="0"/>
              <a:t>Ситуация прогнозирования возможных отклонений от заданного «русла». Необходимо принять решение, обеспечивающие отсутствие отклонения.</a:t>
            </a:r>
          </a:p>
          <a:p>
            <a:pPr marL="533400" indent="-533400">
              <a:buClr>
                <a:schemeClr val="tx1"/>
              </a:buClr>
              <a:buFontTx/>
              <a:buAutoNum type="arabicPeriod"/>
            </a:pPr>
            <a:r>
              <a:rPr lang="ru-RU" sz="2800" dirty="0"/>
              <a:t>Возможная ситуация для развития деятельности. </a:t>
            </a:r>
          </a:p>
        </p:txBody>
      </p:sp>
      <p:sp>
        <p:nvSpPr>
          <p:cNvPr id="15374" name="WordArt 14"/>
          <p:cNvSpPr>
            <a:spLocks noChangeArrowheads="1" noChangeShapeType="1" noTextEdit="1"/>
          </p:cNvSpPr>
          <p:nvPr/>
        </p:nvSpPr>
        <p:spPr bwMode="auto">
          <a:xfrm>
            <a:off x="468313" y="404813"/>
            <a:ext cx="8135937" cy="766762"/>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Ситуации необходимости принятия управленческих решений</a:t>
            </a:r>
          </a:p>
        </p:txBody>
      </p:sp>
      <p:sp>
        <p:nvSpPr>
          <p:cNvPr id="8" name="Дата 7"/>
          <p:cNvSpPr>
            <a:spLocks noGrp="1"/>
          </p:cNvSpPr>
          <p:nvPr>
            <p:ph type="dt" sz="half" idx="10"/>
          </p:nvPr>
        </p:nvSpPr>
        <p:spPr/>
        <p:txBody>
          <a:bodyPr/>
          <a:lstStyle/>
          <a:p>
            <a:pPr>
              <a:defRPr/>
            </a:pPr>
            <a:fld id="{C9A9D844-B0E3-4EB2-B9B8-544EE970C61B}" type="datetime1">
              <a:rPr lang="ru-RU" smtClean="0"/>
              <a:pPr>
                <a:defRPr/>
              </a:pPr>
              <a:t>10.03.2014</a:t>
            </a:fld>
            <a:endParaRPr lang="en-US"/>
          </a:p>
        </p:txBody>
      </p:sp>
      <p:sp>
        <p:nvSpPr>
          <p:cNvPr id="9" name="Номер слайда 8"/>
          <p:cNvSpPr>
            <a:spLocks noGrp="1"/>
          </p:cNvSpPr>
          <p:nvPr>
            <p:ph type="sldNum" sz="quarter" idx="12"/>
          </p:nvPr>
        </p:nvSpPr>
        <p:spPr/>
        <p:txBody>
          <a:bodyPr/>
          <a:lstStyle/>
          <a:p>
            <a:pPr>
              <a:defRPr/>
            </a:pPr>
            <a:fld id="{27BAE705-592A-4D48-B9DB-5607593E1900}"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WordArt 4"/>
          <p:cNvSpPr>
            <a:spLocks noChangeArrowheads="1" noChangeShapeType="1" noTextEdit="1"/>
          </p:cNvSpPr>
          <p:nvPr/>
        </p:nvSpPr>
        <p:spPr bwMode="auto">
          <a:xfrm>
            <a:off x="2916238" y="549275"/>
            <a:ext cx="3671986"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Типы решений:</a:t>
            </a:r>
          </a:p>
        </p:txBody>
      </p:sp>
      <p:graphicFrame>
        <p:nvGraphicFramePr>
          <p:cNvPr id="22576" name="Group 48"/>
          <p:cNvGraphicFramePr>
            <a:graphicFrameLocks noGrp="1"/>
          </p:cNvGraphicFramePr>
          <p:nvPr>
            <p:ph type="tbl" idx="1"/>
          </p:nvPr>
        </p:nvGraphicFramePr>
        <p:xfrm>
          <a:off x="457200" y="1600200"/>
          <a:ext cx="8435975" cy="4349751"/>
        </p:xfrm>
        <a:graphic>
          <a:graphicData uri="http://schemas.openxmlformats.org/drawingml/2006/table">
            <a:tbl>
              <a:tblPr/>
              <a:tblGrid>
                <a:gridCol w="1522512"/>
                <a:gridCol w="3168551"/>
                <a:gridCol w="3744912"/>
              </a:tblGrid>
              <a:tr h="725488">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endParaRPr kumimoji="0" lang="ru-RU" sz="2800" b="0" i="0" u="none" strike="noStrike" cap="none" normalizeH="0" baseline="0" smtClean="0">
                        <a:ln>
                          <a:noFill/>
                        </a:ln>
                        <a:solidFill>
                          <a:schemeClr val="tx1"/>
                        </a:solidFill>
                        <a:effectLst/>
                        <a:latin typeface="Garamond"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smtClean="0">
                          <a:ln>
                            <a:noFill/>
                          </a:ln>
                          <a:solidFill>
                            <a:schemeClr val="tx1"/>
                          </a:solidFill>
                          <a:effectLst/>
                          <a:latin typeface="Garamond" pitchFamily="18" charset="0"/>
                        </a:rPr>
                        <a:t>Программируемые</a:t>
                      </a:r>
                      <a:r>
                        <a:rPr kumimoji="0" lang="ru-RU" sz="2800" b="0" i="0" u="none" strike="noStrike" cap="none" normalizeH="0" baseline="0" smtClean="0">
                          <a:ln>
                            <a:noFill/>
                          </a:ln>
                          <a:solidFill>
                            <a:schemeClr val="tx1"/>
                          </a:solidFill>
                          <a:effectLst/>
                          <a:latin typeface="Garamond" pitchFamily="18"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smtClean="0">
                          <a:ln>
                            <a:noFill/>
                          </a:ln>
                          <a:solidFill>
                            <a:schemeClr val="tx1"/>
                          </a:solidFill>
                          <a:effectLst/>
                          <a:latin typeface="Garamond" pitchFamily="18" charset="0"/>
                        </a:rPr>
                        <a:t>Непрограммируемые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1292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smtClean="0">
                          <a:ln>
                            <a:noFill/>
                          </a:ln>
                          <a:solidFill>
                            <a:schemeClr val="tx1"/>
                          </a:solidFill>
                          <a:effectLst/>
                          <a:latin typeface="Garamond" pitchFamily="18" charset="0"/>
                        </a:rPr>
                        <a:t>Проблема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smtClean="0">
                          <a:ln>
                            <a:noFill/>
                          </a:ln>
                          <a:solidFill>
                            <a:schemeClr val="tx1"/>
                          </a:solidFill>
                          <a:effectLst/>
                          <a:latin typeface="Garamond" pitchFamily="18" charset="0"/>
                        </a:rPr>
                        <a:t>Чисто повторяющаяся рутинная. Определенность причинно-следственных связей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smtClean="0">
                          <a:ln>
                            <a:noFill/>
                          </a:ln>
                          <a:solidFill>
                            <a:schemeClr val="tx1"/>
                          </a:solidFill>
                          <a:effectLst/>
                          <a:latin typeface="Garamond" pitchFamily="18" charset="0"/>
                        </a:rPr>
                        <a:t>Новая деструктированная, значительная неопределенность причинно-следственных связей</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11338">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smtClean="0">
                          <a:ln>
                            <a:noFill/>
                          </a:ln>
                          <a:solidFill>
                            <a:schemeClr val="tx1"/>
                          </a:solidFill>
                          <a:effectLst/>
                          <a:latin typeface="Garamond" pitchFamily="18" charset="0"/>
                        </a:rPr>
                        <a:t>Процедура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smtClean="0">
                          <a:ln>
                            <a:noFill/>
                          </a:ln>
                          <a:solidFill>
                            <a:schemeClr val="tx1"/>
                          </a:solidFill>
                          <a:effectLst/>
                          <a:latin typeface="Garamond" pitchFamily="18" charset="0"/>
                        </a:rPr>
                        <a:t>Зависимость от политики правил и стандартных процедур</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200" b="0" i="0" u="none" strike="noStrike" cap="none" normalizeH="0" baseline="0" dirty="0" smtClean="0">
                          <a:ln>
                            <a:noFill/>
                          </a:ln>
                          <a:solidFill>
                            <a:schemeClr val="tx1"/>
                          </a:solidFill>
                          <a:effectLst/>
                          <a:latin typeface="Garamond" pitchFamily="18" charset="0"/>
                        </a:rPr>
                        <a:t>Необходимость творчества терпимости к определенности, интуиции</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3" name="Дата 22"/>
          <p:cNvSpPr>
            <a:spLocks noGrp="1"/>
          </p:cNvSpPr>
          <p:nvPr>
            <p:ph type="dt" sz="quarter" idx="10"/>
          </p:nvPr>
        </p:nvSpPr>
        <p:spPr/>
        <p:txBody>
          <a:bodyPr/>
          <a:lstStyle/>
          <a:p>
            <a:pPr>
              <a:defRPr/>
            </a:pPr>
            <a:fld id="{6D44CB11-E1FF-4E7C-B869-77F064B167C1}" type="datetime1">
              <a:rPr lang="ru-RU" smtClean="0"/>
              <a:pPr>
                <a:defRPr/>
              </a:pPr>
              <a:t>10.03.2014</a:t>
            </a:fld>
            <a:endParaRPr lang="en-US"/>
          </a:p>
        </p:txBody>
      </p:sp>
      <p:sp>
        <p:nvSpPr>
          <p:cNvPr id="24" name="Номер слайда 23"/>
          <p:cNvSpPr>
            <a:spLocks noGrp="1"/>
          </p:cNvSpPr>
          <p:nvPr>
            <p:ph type="sldNum" sz="quarter" idx="12"/>
          </p:nvPr>
        </p:nvSpPr>
        <p:spPr/>
        <p:txBody>
          <a:bodyPr/>
          <a:lstStyle/>
          <a:p>
            <a:pPr>
              <a:defRPr/>
            </a:pPr>
            <a:fld id="{9B01CDEA-1441-452F-ACC5-31C97D7FD1B6}"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468313" y="1628775"/>
            <a:ext cx="8229600" cy="4525963"/>
          </a:xfrm>
          <a:noFill/>
          <a:ln/>
        </p:spPr>
        <p:txBody>
          <a:bodyPr/>
          <a:lstStyle/>
          <a:p>
            <a:pPr marL="609600" indent="-609600">
              <a:buClr>
                <a:schemeClr val="tx1"/>
              </a:buClr>
              <a:buFontTx/>
              <a:buAutoNum type="arabicPeriod"/>
            </a:pPr>
            <a:r>
              <a:rPr lang="ru-RU" sz="2200" b="1" u="sng" dirty="0"/>
              <a:t>Интуитивные решения</a:t>
            </a:r>
            <a:r>
              <a:rPr lang="ru-RU" sz="2200" b="1" dirty="0"/>
              <a:t> – </a:t>
            </a:r>
            <a:r>
              <a:rPr lang="ru-RU" sz="2200" dirty="0"/>
              <a:t>выбор, сделанный на основе ощущения,  что он правильный. Опору  только на интуицию может привести к кризису управления в ситуации встречи с непреходящей случайностью.</a:t>
            </a:r>
          </a:p>
          <a:p>
            <a:pPr marL="609600" indent="-609600">
              <a:buClr>
                <a:schemeClr val="tx1"/>
              </a:buClr>
              <a:buFontTx/>
              <a:buAutoNum type="arabicPeriod"/>
            </a:pPr>
            <a:r>
              <a:rPr lang="ru-RU" sz="2200" b="1" u="sng" dirty="0"/>
              <a:t>Решения, основанные на суждениях </a:t>
            </a:r>
            <a:r>
              <a:rPr lang="ru-RU" sz="2200" dirty="0"/>
              <a:t>– выбор, обусловленный знанием и накопленным опытом. Опыт «подталкивает» мысль в сторону привычных решений, избегая тем самым новых перспектив и альтернатив.</a:t>
            </a:r>
          </a:p>
          <a:p>
            <a:pPr marL="609600" indent="-609600">
              <a:buClr>
                <a:schemeClr val="tx1"/>
              </a:buClr>
              <a:buFontTx/>
              <a:buAutoNum type="arabicPeriod"/>
            </a:pPr>
            <a:r>
              <a:rPr lang="ru-RU" sz="2200" b="1" u="sng" dirty="0"/>
              <a:t>Рациональное решения</a:t>
            </a:r>
            <a:r>
              <a:rPr lang="ru-RU" sz="2200" dirty="0"/>
              <a:t> – обосновывается с помощью объективного аналитического процесса. Не зависят от прошлого опыта.</a:t>
            </a:r>
            <a:endParaRPr lang="ru-RU" sz="2200" b="1" u="sng" dirty="0"/>
          </a:p>
        </p:txBody>
      </p:sp>
      <p:sp>
        <p:nvSpPr>
          <p:cNvPr id="24580" name="WordArt 4"/>
          <p:cNvSpPr>
            <a:spLocks noChangeArrowheads="1" noChangeShapeType="1" noTextEdit="1"/>
          </p:cNvSpPr>
          <p:nvPr/>
        </p:nvSpPr>
        <p:spPr bwMode="auto">
          <a:xfrm>
            <a:off x="2916238" y="620713"/>
            <a:ext cx="3527425"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Виды решений:</a:t>
            </a:r>
          </a:p>
        </p:txBody>
      </p:sp>
      <p:sp>
        <p:nvSpPr>
          <p:cNvPr id="6" name="Дата 5"/>
          <p:cNvSpPr>
            <a:spLocks noGrp="1"/>
          </p:cNvSpPr>
          <p:nvPr>
            <p:ph type="dt" sz="half" idx="10"/>
          </p:nvPr>
        </p:nvSpPr>
        <p:spPr/>
        <p:txBody>
          <a:bodyPr/>
          <a:lstStyle/>
          <a:p>
            <a:pPr>
              <a:defRPr/>
            </a:pPr>
            <a:fld id="{90D07ADC-FEA1-4E73-9240-A336A54EADDF}"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noFill/>
          <a:ln/>
        </p:spPr>
        <p:txBody>
          <a:bodyPr>
            <a:normAutofit fontScale="85000" lnSpcReduction="10000"/>
          </a:bodyPr>
          <a:lstStyle/>
          <a:p>
            <a:pPr>
              <a:buClr>
                <a:schemeClr val="tx1"/>
              </a:buClr>
              <a:buFont typeface="Wingdings" pitchFamily="2" charset="2"/>
              <a:buChar char="§"/>
            </a:pPr>
            <a:r>
              <a:rPr lang="ru-RU" sz="3400" dirty="0"/>
              <a:t>Своевременность </a:t>
            </a:r>
          </a:p>
          <a:p>
            <a:pPr>
              <a:buClr>
                <a:schemeClr val="tx1"/>
              </a:buClr>
              <a:buFont typeface="Wingdings" pitchFamily="2" charset="2"/>
              <a:buChar char="§"/>
            </a:pPr>
            <a:r>
              <a:rPr lang="ru-RU" sz="3400" dirty="0"/>
              <a:t>Адекватность изменениям внешней среды</a:t>
            </a:r>
          </a:p>
          <a:p>
            <a:pPr>
              <a:buClr>
                <a:schemeClr val="tx1"/>
              </a:buClr>
              <a:buFont typeface="Wingdings" pitchFamily="2" charset="2"/>
              <a:buChar char="§"/>
            </a:pPr>
            <a:r>
              <a:rPr lang="ru-RU" sz="3400" dirty="0"/>
              <a:t>Адекватность возможностям организации</a:t>
            </a:r>
          </a:p>
          <a:p>
            <a:pPr>
              <a:buClr>
                <a:schemeClr val="tx1"/>
              </a:buClr>
              <a:buFont typeface="Wingdings" pitchFamily="2" charset="2"/>
              <a:buChar char="§"/>
            </a:pPr>
            <a:r>
              <a:rPr lang="ru-RU" sz="3400" dirty="0"/>
              <a:t>Подготовленность </a:t>
            </a:r>
          </a:p>
          <a:p>
            <a:pPr>
              <a:buClr>
                <a:schemeClr val="tx1"/>
              </a:buClr>
              <a:buFont typeface="Wingdings" pitchFamily="2" charset="2"/>
              <a:buChar char="§"/>
            </a:pPr>
            <a:r>
              <a:rPr lang="ru-RU" sz="3400" dirty="0"/>
              <a:t>Мера достижения целей организации</a:t>
            </a:r>
          </a:p>
          <a:p>
            <a:pPr>
              <a:buClr>
                <a:schemeClr val="tx1"/>
              </a:buClr>
              <a:buFont typeface="Wingdings" pitchFamily="2" charset="2"/>
              <a:buChar char="§"/>
            </a:pPr>
            <a:r>
              <a:rPr lang="ru-RU" sz="3400" dirty="0"/>
              <a:t>Экономичность способов преобразования ресурсов в результаты производства.</a:t>
            </a:r>
          </a:p>
        </p:txBody>
      </p:sp>
      <p:sp>
        <p:nvSpPr>
          <p:cNvPr id="25604" name="WordArt 4"/>
          <p:cNvSpPr>
            <a:spLocks noChangeArrowheads="1" noChangeShapeType="1" noTextEdit="1"/>
          </p:cNvSpPr>
          <p:nvPr/>
        </p:nvSpPr>
        <p:spPr bwMode="auto">
          <a:xfrm>
            <a:off x="468313" y="404665"/>
            <a:ext cx="8208143" cy="720080"/>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Характеристики эффективного управленческого решения </a:t>
            </a:r>
          </a:p>
        </p:txBody>
      </p:sp>
      <p:sp>
        <p:nvSpPr>
          <p:cNvPr id="6" name="Дата 5"/>
          <p:cNvSpPr>
            <a:spLocks noGrp="1"/>
          </p:cNvSpPr>
          <p:nvPr>
            <p:ph type="dt" sz="half" idx="10"/>
          </p:nvPr>
        </p:nvSpPr>
        <p:spPr/>
        <p:txBody>
          <a:bodyPr/>
          <a:lstStyle/>
          <a:p>
            <a:pPr>
              <a:defRPr/>
            </a:pPr>
            <a:fld id="{B92A15D6-F1CA-40AB-AA95-28959531E4FD}"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a:noFill/>
          <a:ln/>
        </p:spPr>
        <p:txBody>
          <a:bodyPr>
            <a:normAutofit lnSpcReduction="10000"/>
          </a:bodyPr>
          <a:lstStyle/>
          <a:p>
            <a:pPr>
              <a:lnSpc>
                <a:spcPct val="90000"/>
              </a:lnSpc>
              <a:buClr>
                <a:schemeClr val="tx1"/>
              </a:buClr>
              <a:buFont typeface="Wingdings" pitchFamily="2" charset="2"/>
              <a:buChar char="§"/>
            </a:pPr>
            <a:r>
              <a:rPr lang="ru-RU" sz="2800"/>
              <a:t>Реализуемым</a:t>
            </a:r>
          </a:p>
          <a:p>
            <a:pPr>
              <a:lnSpc>
                <a:spcPct val="90000"/>
              </a:lnSpc>
              <a:buClr>
                <a:schemeClr val="tx1"/>
              </a:buClr>
              <a:buFont typeface="Wingdings" pitchFamily="2" charset="2"/>
              <a:buChar char="§"/>
            </a:pPr>
            <a:r>
              <a:rPr lang="ru-RU" sz="2800"/>
              <a:t>Гибким</a:t>
            </a:r>
          </a:p>
          <a:p>
            <a:pPr>
              <a:lnSpc>
                <a:spcPct val="90000"/>
              </a:lnSpc>
              <a:buClr>
                <a:schemeClr val="tx1"/>
              </a:buClr>
              <a:buFont typeface="Wingdings" pitchFamily="2" charset="2"/>
              <a:buChar char="§"/>
            </a:pPr>
            <a:r>
              <a:rPr lang="ru-RU" sz="2800"/>
              <a:t>Контролируемым в исполнении</a:t>
            </a:r>
          </a:p>
          <a:p>
            <a:pPr>
              <a:lnSpc>
                <a:spcPct val="90000"/>
              </a:lnSpc>
              <a:buClr>
                <a:schemeClr val="tx1"/>
              </a:buClr>
              <a:buFont typeface="Wingdings" pitchFamily="2" charset="2"/>
              <a:buChar char="§"/>
            </a:pPr>
            <a:r>
              <a:rPr lang="ru-RU" sz="2800"/>
              <a:t>Реальным</a:t>
            </a:r>
          </a:p>
          <a:p>
            <a:pPr>
              <a:lnSpc>
                <a:spcPct val="90000"/>
              </a:lnSpc>
              <a:buClr>
                <a:schemeClr val="tx1"/>
              </a:buClr>
              <a:buFont typeface="Wingdings" pitchFamily="2" charset="2"/>
              <a:buChar char="§"/>
            </a:pPr>
            <a:r>
              <a:rPr lang="ru-RU" sz="2800"/>
              <a:t>Содержать механизмы реализации</a:t>
            </a:r>
          </a:p>
          <a:p>
            <a:pPr>
              <a:lnSpc>
                <a:spcPct val="90000"/>
              </a:lnSpc>
              <a:buClr>
                <a:schemeClr val="tx1"/>
              </a:buClr>
              <a:buFont typeface="Wingdings" pitchFamily="2" charset="2"/>
              <a:buChar char="§"/>
            </a:pPr>
            <a:r>
              <a:rPr lang="ru-RU" sz="2800"/>
              <a:t>Устойчивым к возможным ошибкам в определении исходных данных</a:t>
            </a:r>
          </a:p>
          <a:p>
            <a:pPr>
              <a:lnSpc>
                <a:spcPct val="90000"/>
              </a:lnSpc>
              <a:buClr>
                <a:schemeClr val="tx1"/>
              </a:buClr>
              <a:buFont typeface="Wingdings" pitchFamily="2" charset="2"/>
              <a:buChar char="§"/>
            </a:pPr>
            <a:r>
              <a:rPr lang="ru-RU" sz="2800"/>
              <a:t>В реальном масштабе времени тех процессов, которыми управляют, с учётом возможных скоростей развития нештатных ситуаций.</a:t>
            </a:r>
          </a:p>
          <a:p>
            <a:pPr>
              <a:lnSpc>
                <a:spcPct val="90000"/>
              </a:lnSpc>
              <a:buClr>
                <a:schemeClr val="tx1"/>
              </a:buClr>
              <a:buFont typeface="Wingdings" pitchFamily="2" charset="2"/>
              <a:buChar char="§"/>
            </a:pPr>
            <a:endParaRPr lang="ru-RU" sz="2800"/>
          </a:p>
        </p:txBody>
      </p:sp>
      <p:sp>
        <p:nvSpPr>
          <p:cNvPr id="26628" name="WordArt 4"/>
          <p:cNvSpPr>
            <a:spLocks noChangeArrowheads="1" noChangeShapeType="1" noTextEdit="1"/>
          </p:cNvSpPr>
          <p:nvPr/>
        </p:nvSpPr>
        <p:spPr bwMode="auto">
          <a:xfrm>
            <a:off x="468313" y="260649"/>
            <a:ext cx="8207375" cy="661690"/>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Управленческое решение должно быть: </a:t>
            </a:r>
          </a:p>
        </p:txBody>
      </p:sp>
      <p:sp>
        <p:nvSpPr>
          <p:cNvPr id="6" name="Дата 5"/>
          <p:cNvSpPr>
            <a:spLocks noGrp="1"/>
          </p:cNvSpPr>
          <p:nvPr>
            <p:ph type="dt" sz="half" idx="10"/>
          </p:nvPr>
        </p:nvSpPr>
        <p:spPr/>
        <p:txBody>
          <a:bodyPr/>
          <a:lstStyle/>
          <a:p>
            <a:pPr>
              <a:defRPr/>
            </a:pPr>
            <a:fld id="{1CE37629-1A8E-4258-99C6-41B1E9818C28}"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noFill/>
          <a:ln/>
        </p:spPr>
        <p:txBody>
          <a:bodyPr/>
          <a:lstStyle/>
          <a:p>
            <a:pPr algn="ctr">
              <a:buFontTx/>
              <a:buNone/>
            </a:pPr>
            <a:r>
              <a:rPr lang="ru-RU" sz="3000" b="1" u="sng" dirty="0"/>
              <a:t>Цели этапа:</a:t>
            </a:r>
          </a:p>
          <a:p>
            <a:pPr>
              <a:buClr>
                <a:schemeClr val="tx1"/>
              </a:buClr>
              <a:buFont typeface="Wingdings" pitchFamily="2" charset="2"/>
              <a:buChar char="§"/>
            </a:pPr>
            <a:r>
              <a:rPr lang="ru-RU" sz="3000" dirty="0"/>
              <a:t>Осознание существования проблемы</a:t>
            </a:r>
          </a:p>
          <a:p>
            <a:pPr>
              <a:buClr>
                <a:schemeClr val="tx1"/>
              </a:buClr>
              <a:buFont typeface="Wingdings" pitchFamily="2" charset="2"/>
              <a:buChar char="§"/>
            </a:pPr>
            <a:r>
              <a:rPr lang="ru-RU" sz="3000" dirty="0"/>
              <a:t>Формирование проблемы</a:t>
            </a:r>
          </a:p>
          <a:p>
            <a:pPr>
              <a:buClr>
                <a:schemeClr val="tx1"/>
              </a:buClr>
              <a:buFont typeface="Wingdings" pitchFamily="2" charset="2"/>
              <a:buChar char="§"/>
            </a:pPr>
            <a:r>
              <a:rPr lang="ru-RU" sz="3000" dirty="0"/>
              <a:t>Диагностики деловой ситуации</a:t>
            </a:r>
          </a:p>
          <a:p>
            <a:pPr>
              <a:buClr>
                <a:schemeClr val="tx1"/>
              </a:buClr>
              <a:buFont typeface="Wingdings" pitchFamily="2" charset="2"/>
              <a:buChar char="§"/>
            </a:pPr>
            <a:r>
              <a:rPr lang="ru-RU" sz="3000" dirty="0"/>
              <a:t>Формулировка целей</a:t>
            </a:r>
          </a:p>
          <a:p>
            <a:pPr>
              <a:buClr>
                <a:schemeClr val="tx1"/>
              </a:buClr>
              <a:buFont typeface="Wingdings" pitchFamily="2" charset="2"/>
              <a:buChar char="§"/>
            </a:pPr>
            <a:r>
              <a:rPr lang="ru-RU" sz="3000" dirty="0"/>
              <a:t>Определение критериев успешного решений</a:t>
            </a:r>
          </a:p>
        </p:txBody>
      </p:sp>
      <p:sp>
        <p:nvSpPr>
          <p:cNvPr id="27652" name="WordArt 4"/>
          <p:cNvSpPr>
            <a:spLocks noChangeArrowheads="1" noChangeShapeType="1" noTextEdit="1"/>
          </p:cNvSpPr>
          <p:nvPr/>
        </p:nvSpPr>
        <p:spPr bwMode="auto">
          <a:xfrm>
            <a:off x="468313" y="332657"/>
            <a:ext cx="8135937" cy="1108794"/>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Этап 1 </a:t>
            </a:r>
          </a:p>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Подготовка к принятию решений</a:t>
            </a:r>
          </a:p>
        </p:txBody>
      </p:sp>
      <p:sp>
        <p:nvSpPr>
          <p:cNvPr id="6" name="Дата 5"/>
          <p:cNvSpPr>
            <a:spLocks noGrp="1"/>
          </p:cNvSpPr>
          <p:nvPr>
            <p:ph type="dt" sz="half" idx="10"/>
          </p:nvPr>
        </p:nvSpPr>
        <p:spPr/>
        <p:txBody>
          <a:bodyPr/>
          <a:lstStyle/>
          <a:p>
            <a:pPr>
              <a:defRPr/>
            </a:pPr>
            <a:fld id="{A79DB4E8-EBC0-439F-A2B1-FEF65BC52B78}"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noFill/>
          <a:ln/>
        </p:spPr>
        <p:txBody>
          <a:bodyPr/>
          <a:lstStyle/>
          <a:p>
            <a:pPr>
              <a:buClr>
                <a:schemeClr val="tx1"/>
              </a:buClr>
              <a:buFont typeface="Wingdings" pitchFamily="2" charset="2"/>
              <a:buChar char="§"/>
            </a:pPr>
            <a:r>
              <a:rPr lang="ru-RU" sz="2400" dirty="0"/>
              <a:t>Ловушка «привязки» решения</a:t>
            </a:r>
          </a:p>
          <a:p>
            <a:pPr>
              <a:buClr>
                <a:schemeClr val="tx1"/>
              </a:buClr>
              <a:buFont typeface="Wingdings" pitchFamily="2" charset="2"/>
              <a:buChar char="§"/>
            </a:pPr>
            <a:r>
              <a:rPr lang="ru-RU" sz="2400" dirty="0"/>
              <a:t>Стремление сохранить «статус-кво»</a:t>
            </a:r>
          </a:p>
          <a:p>
            <a:pPr>
              <a:buClr>
                <a:schemeClr val="tx1"/>
              </a:buClr>
              <a:buFont typeface="Wingdings" pitchFamily="2" charset="2"/>
              <a:buChar char="§"/>
            </a:pPr>
            <a:r>
              <a:rPr lang="ru-RU" sz="2400" dirty="0"/>
              <a:t>Прошлые вложения</a:t>
            </a:r>
          </a:p>
          <a:p>
            <a:pPr>
              <a:buClr>
                <a:schemeClr val="tx1"/>
              </a:buClr>
              <a:buFont typeface="Wingdings" pitchFamily="2" charset="2"/>
              <a:buChar char="§"/>
            </a:pPr>
            <a:r>
              <a:rPr lang="ru-RU" sz="2400" dirty="0"/>
              <a:t>Ловушка оценок и предсказаний</a:t>
            </a:r>
          </a:p>
          <a:p>
            <a:pPr>
              <a:buClr>
                <a:schemeClr val="tx1"/>
              </a:buClr>
              <a:buFont typeface="Wingdings" pitchFamily="2" charset="2"/>
              <a:buChar char="§"/>
            </a:pPr>
            <a:r>
              <a:rPr lang="ru-RU" sz="2400" dirty="0"/>
              <a:t>Ловушка подтверждающих доказательств</a:t>
            </a:r>
          </a:p>
          <a:p>
            <a:pPr>
              <a:buClr>
                <a:schemeClr val="tx1"/>
              </a:buClr>
              <a:buFont typeface="Wingdings" pitchFamily="2" charset="2"/>
              <a:buChar char="§"/>
            </a:pPr>
            <a:r>
              <a:rPr lang="ru-RU" sz="2400" dirty="0"/>
              <a:t>Ловушка формулировок</a:t>
            </a:r>
          </a:p>
        </p:txBody>
      </p:sp>
      <p:sp>
        <p:nvSpPr>
          <p:cNvPr id="28676" name="WordArt 4"/>
          <p:cNvSpPr>
            <a:spLocks noChangeArrowheads="1" noChangeShapeType="1" noTextEdit="1"/>
          </p:cNvSpPr>
          <p:nvPr/>
        </p:nvSpPr>
        <p:spPr bwMode="auto">
          <a:xfrm>
            <a:off x="468313" y="476671"/>
            <a:ext cx="8207375" cy="590129"/>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Психологические ловушки при подготовке решения</a:t>
            </a:r>
          </a:p>
        </p:txBody>
      </p:sp>
      <p:sp>
        <p:nvSpPr>
          <p:cNvPr id="6" name="Дата 5"/>
          <p:cNvSpPr>
            <a:spLocks noGrp="1"/>
          </p:cNvSpPr>
          <p:nvPr>
            <p:ph type="dt" sz="half" idx="10"/>
          </p:nvPr>
        </p:nvSpPr>
        <p:spPr/>
        <p:txBody>
          <a:bodyPr/>
          <a:lstStyle/>
          <a:p>
            <a:pPr>
              <a:defRPr/>
            </a:pPr>
            <a:fld id="{1C4AACD9-931F-4C0C-895E-B1AC774F499D}"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noFill/>
          <a:ln/>
        </p:spPr>
        <p:txBody>
          <a:bodyPr>
            <a:normAutofit fontScale="92500" lnSpcReduction="10000"/>
          </a:bodyPr>
          <a:lstStyle/>
          <a:p>
            <a:pPr marL="609600" indent="-609600">
              <a:lnSpc>
                <a:spcPct val="80000"/>
              </a:lnSpc>
              <a:buClr>
                <a:schemeClr val="tx1"/>
              </a:buClr>
              <a:buFontTx/>
              <a:buAutoNum type="arabicPeriod"/>
            </a:pPr>
            <a:r>
              <a:rPr lang="ru-RU" sz="3100" dirty="0"/>
              <a:t>Сначала Вы поочередно рассматриваете все имеющиеся варианты, обдумывая в течении трех-пяти минут положительные стороны каждого из них</a:t>
            </a:r>
          </a:p>
          <a:p>
            <a:pPr marL="609600" indent="-609600">
              <a:lnSpc>
                <a:spcPct val="80000"/>
              </a:lnSpc>
              <a:buClr>
                <a:schemeClr val="tx1"/>
              </a:buClr>
              <a:buFontTx/>
              <a:buAutoNum type="arabicPeriod"/>
            </a:pPr>
            <a:r>
              <a:rPr lang="ru-RU" sz="3100" dirty="0"/>
              <a:t>На втором этапе все повторяется, только теперь Вы уделяете столько же времени отрицательным сторонам каждого варианта.</a:t>
            </a:r>
          </a:p>
          <a:p>
            <a:pPr marL="609600" indent="-609600">
              <a:lnSpc>
                <a:spcPct val="80000"/>
              </a:lnSpc>
              <a:buClr>
                <a:schemeClr val="tx1"/>
              </a:buClr>
              <a:buFontTx/>
              <a:buAutoNum type="arabicPeriod"/>
            </a:pPr>
            <a:r>
              <a:rPr lang="ru-RU" sz="3100" dirty="0"/>
              <a:t>Наконец Вы концентрируете внимание на тех аспектах каждого варианта, которые показались Вам интересными.</a:t>
            </a:r>
          </a:p>
        </p:txBody>
      </p:sp>
      <p:sp>
        <p:nvSpPr>
          <p:cNvPr id="29700" name="WordArt 4"/>
          <p:cNvSpPr>
            <a:spLocks noChangeArrowheads="1" noChangeShapeType="1" noTextEdit="1"/>
          </p:cNvSpPr>
          <p:nvPr/>
        </p:nvSpPr>
        <p:spPr bwMode="auto">
          <a:xfrm>
            <a:off x="468313" y="620713"/>
            <a:ext cx="8135937"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Метод плюс-минус-интерес (ПМИ)</a:t>
            </a:r>
          </a:p>
        </p:txBody>
      </p:sp>
      <p:sp>
        <p:nvSpPr>
          <p:cNvPr id="6" name="Дата 5"/>
          <p:cNvSpPr>
            <a:spLocks noGrp="1"/>
          </p:cNvSpPr>
          <p:nvPr>
            <p:ph type="dt" sz="half" idx="10"/>
          </p:nvPr>
        </p:nvSpPr>
        <p:spPr/>
        <p:txBody>
          <a:bodyPr/>
          <a:lstStyle/>
          <a:p>
            <a:pPr>
              <a:defRPr/>
            </a:pPr>
            <a:fld id="{F5952048-7482-46C1-AEE5-0BD8E9F64415}"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noFill/>
          <a:ln/>
        </p:spPr>
        <p:txBody>
          <a:bodyPr/>
          <a:lstStyle/>
          <a:p>
            <a:pPr algn="ctr">
              <a:buFontTx/>
              <a:buNone/>
            </a:pPr>
            <a:r>
              <a:rPr lang="ru-RU" sz="3300" b="1" u="sng" dirty="0"/>
              <a:t>Цели этапа:</a:t>
            </a:r>
          </a:p>
          <a:p>
            <a:pPr>
              <a:buClr>
                <a:schemeClr val="tx1"/>
              </a:buClr>
              <a:buFont typeface="Wingdings" pitchFamily="2" charset="2"/>
              <a:buChar char="§"/>
            </a:pPr>
            <a:r>
              <a:rPr lang="ru-RU" sz="3300" dirty="0"/>
              <a:t>Разработка альтернатив</a:t>
            </a:r>
          </a:p>
          <a:p>
            <a:pPr>
              <a:buClr>
                <a:schemeClr val="tx1"/>
              </a:buClr>
              <a:buFont typeface="Wingdings" pitchFamily="2" charset="2"/>
              <a:buChar char="§"/>
            </a:pPr>
            <a:r>
              <a:rPr lang="ru-RU" sz="3300" dirty="0"/>
              <a:t>Оценка альтернатив</a:t>
            </a:r>
          </a:p>
          <a:p>
            <a:pPr>
              <a:buClr>
                <a:schemeClr val="tx1"/>
              </a:buClr>
              <a:buFont typeface="Wingdings" pitchFamily="2" charset="2"/>
              <a:buChar char="§"/>
            </a:pPr>
            <a:r>
              <a:rPr lang="ru-RU" sz="3300" dirty="0"/>
              <a:t>Выбор альтернатив</a:t>
            </a:r>
          </a:p>
          <a:p>
            <a:pPr>
              <a:buClr>
                <a:schemeClr val="tx1"/>
              </a:buClr>
              <a:buFont typeface="Wingdings" pitchFamily="2" charset="2"/>
              <a:buChar char="§"/>
            </a:pPr>
            <a:r>
              <a:rPr lang="ru-RU" sz="3300" dirty="0"/>
              <a:t>Выбор наилучшего решения</a:t>
            </a:r>
          </a:p>
          <a:p>
            <a:pPr>
              <a:buClr>
                <a:schemeClr val="tx1"/>
              </a:buClr>
              <a:buFont typeface="Wingdings" pitchFamily="2" charset="2"/>
              <a:buChar char="§"/>
            </a:pPr>
            <a:r>
              <a:rPr lang="ru-RU" sz="3300" dirty="0"/>
              <a:t>Формирование задач подчиненным</a:t>
            </a:r>
          </a:p>
        </p:txBody>
      </p:sp>
      <p:sp>
        <p:nvSpPr>
          <p:cNvPr id="31748" name="WordArt 4"/>
          <p:cNvSpPr>
            <a:spLocks noChangeArrowheads="1" noChangeShapeType="1" noTextEdit="1"/>
          </p:cNvSpPr>
          <p:nvPr/>
        </p:nvSpPr>
        <p:spPr bwMode="auto">
          <a:xfrm>
            <a:off x="468313" y="333375"/>
            <a:ext cx="8135937" cy="1036638"/>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Этап 2</a:t>
            </a:r>
          </a:p>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Выработка / принятие решений</a:t>
            </a:r>
          </a:p>
        </p:txBody>
      </p:sp>
      <p:sp>
        <p:nvSpPr>
          <p:cNvPr id="6" name="Дата 5"/>
          <p:cNvSpPr>
            <a:spLocks noGrp="1"/>
          </p:cNvSpPr>
          <p:nvPr>
            <p:ph type="dt" sz="half" idx="10"/>
          </p:nvPr>
        </p:nvSpPr>
        <p:spPr/>
        <p:txBody>
          <a:bodyPr/>
          <a:lstStyle/>
          <a:p>
            <a:pPr>
              <a:defRPr/>
            </a:pPr>
            <a:fld id="{66722ED1-B27A-4AA4-AA07-4483345C2DBF}"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noFill/>
          <a:ln/>
        </p:spPr>
        <p:txBody>
          <a:bodyPr/>
          <a:lstStyle/>
          <a:p>
            <a:pPr>
              <a:buClr>
                <a:schemeClr val="tx1"/>
              </a:buClr>
              <a:buFont typeface="Wingdings" pitchFamily="2" charset="2"/>
              <a:buChar char="§"/>
            </a:pPr>
            <a:r>
              <a:rPr lang="ru-RU" sz="2800" dirty="0"/>
              <a:t>Личностные оценки руководителя</a:t>
            </a:r>
          </a:p>
          <a:p>
            <a:pPr>
              <a:buClr>
                <a:schemeClr val="tx1"/>
              </a:buClr>
              <a:buFont typeface="Wingdings" pitchFamily="2" charset="2"/>
              <a:buChar char="§"/>
            </a:pPr>
            <a:r>
              <a:rPr lang="ru-RU" sz="2800" dirty="0"/>
              <a:t>Среда принятия решений (ситуация определённости / неопределённости, риск)</a:t>
            </a:r>
          </a:p>
          <a:p>
            <a:pPr>
              <a:buClr>
                <a:schemeClr val="tx1"/>
              </a:buClr>
              <a:buFont typeface="Wingdings" pitchFamily="2" charset="2"/>
              <a:buChar char="§"/>
            </a:pPr>
            <a:r>
              <a:rPr lang="ru-RU" sz="2800" dirty="0"/>
              <a:t>Время</a:t>
            </a:r>
          </a:p>
          <a:p>
            <a:pPr>
              <a:buClr>
                <a:schemeClr val="tx1"/>
              </a:buClr>
              <a:buFont typeface="Wingdings" pitchFamily="2" charset="2"/>
              <a:buChar char="§"/>
            </a:pPr>
            <a:r>
              <a:rPr lang="ru-RU" sz="2800" dirty="0"/>
              <a:t>Информационные ограничения</a:t>
            </a:r>
          </a:p>
          <a:p>
            <a:pPr>
              <a:buClr>
                <a:schemeClr val="tx1"/>
              </a:buClr>
              <a:buFont typeface="Wingdings" pitchFamily="2" charset="2"/>
              <a:buChar char="§"/>
            </a:pPr>
            <a:r>
              <a:rPr lang="ru-RU" sz="2800" dirty="0"/>
              <a:t>Поведенческие ограничения </a:t>
            </a:r>
          </a:p>
          <a:p>
            <a:pPr>
              <a:buClr>
                <a:schemeClr val="tx1"/>
              </a:buClr>
              <a:buFont typeface="Wingdings" pitchFamily="2" charset="2"/>
              <a:buChar char="§"/>
            </a:pPr>
            <a:r>
              <a:rPr lang="ru-RU" sz="2800" dirty="0"/>
              <a:t>Негативные последствия</a:t>
            </a:r>
          </a:p>
          <a:p>
            <a:pPr>
              <a:buClr>
                <a:schemeClr val="tx1"/>
              </a:buClr>
              <a:buFont typeface="Wingdings" pitchFamily="2" charset="2"/>
              <a:buChar char="§"/>
            </a:pPr>
            <a:r>
              <a:rPr lang="ru-RU" sz="2800" dirty="0"/>
              <a:t>Взаимозависимость решений</a:t>
            </a:r>
            <a:endParaRPr lang="ru-RU" sz="2000" dirty="0"/>
          </a:p>
        </p:txBody>
      </p:sp>
      <p:sp>
        <p:nvSpPr>
          <p:cNvPr id="32772" name="WordArt 4"/>
          <p:cNvSpPr>
            <a:spLocks noChangeArrowheads="1" noChangeShapeType="1" noTextEdit="1"/>
          </p:cNvSpPr>
          <p:nvPr/>
        </p:nvSpPr>
        <p:spPr bwMode="auto">
          <a:xfrm>
            <a:off x="468313" y="404813"/>
            <a:ext cx="8135937" cy="1036637"/>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Факторы, влияющие на процесс </a:t>
            </a:r>
          </a:p>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принятия решений</a:t>
            </a:r>
          </a:p>
        </p:txBody>
      </p:sp>
      <p:sp>
        <p:nvSpPr>
          <p:cNvPr id="6" name="Дата 5"/>
          <p:cNvSpPr>
            <a:spLocks noGrp="1"/>
          </p:cNvSpPr>
          <p:nvPr>
            <p:ph type="dt" sz="half" idx="10"/>
          </p:nvPr>
        </p:nvSpPr>
        <p:spPr/>
        <p:txBody>
          <a:bodyPr/>
          <a:lstStyle/>
          <a:p>
            <a:pPr>
              <a:defRPr/>
            </a:pPr>
            <a:fld id="{CDADC730-D06A-4BE8-93AA-E9691D0CB472}"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noFill/>
          <a:ln/>
        </p:spPr>
        <p:txBody>
          <a:bodyPr>
            <a:normAutofit fontScale="92500"/>
          </a:bodyPr>
          <a:lstStyle/>
          <a:p>
            <a:pPr marL="609600" indent="-609600">
              <a:lnSpc>
                <a:spcPct val="90000"/>
              </a:lnSpc>
              <a:buClr>
                <a:schemeClr val="tx1"/>
              </a:buClr>
              <a:buNone/>
            </a:pPr>
            <a:r>
              <a:rPr lang="ru-RU" sz="3400" dirty="0"/>
              <a:t>Содержат субъективное ранжирование</a:t>
            </a:r>
          </a:p>
          <a:p>
            <a:pPr marL="609600" indent="-609600">
              <a:lnSpc>
                <a:spcPct val="90000"/>
              </a:lnSpc>
              <a:buClr>
                <a:schemeClr val="tx1"/>
              </a:buClr>
            </a:pPr>
            <a:r>
              <a:rPr lang="ru-RU" sz="3400" dirty="0"/>
              <a:t>Важности</a:t>
            </a:r>
          </a:p>
          <a:p>
            <a:pPr marL="609600" indent="-609600">
              <a:lnSpc>
                <a:spcPct val="90000"/>
              </a:lnSpc>
              <a:buClr>
                <a:schemeClr val="tx1"/>
              </a:buClr>
            </a:pPr>
            <a:r>
              <a:rPr lang="ru-RU" sz="3400" dirty="0"/>
              <a:t>Качества</a:t>
            </a:r>
          </a:p>
          <a:p>
            <a:pPr marL="609600" indent="-609600">
              <a:lnSpc>
                <a:spcPct val="90000"/>
              </a:lnSpc>
              <a:buClr>
                <a:schemeClr val="tx1"/>
              </a:buClr>
            </a:pPr>
            <a:r>
              <a:rPr lang="ru-RU" sz="3400" dirty="0"/>
              <a:t>Блага</a:t>
            </a:r>
          </a:p>
          <a:p>
            <a:pPr marL="609600" indent="-609600">
              <a:lnSpc>
                <a:spcPct val="90000"/>
              </a:lnSpc>
              <a:buClr>
                <a:schemeClr val="tx1"/>
              </a:buClr>
              <a:buFontTx/>
              <a:buNone/>
            </a:pPr>
            <a:r>
              <a:rPr lang="ru-RU" sz="3400" dirty="0"/>
              <a:t>	Каждый человек обладает своей системой ценностей, которая определяет его действия и влияет на принимаемые решения.</a:t>
            </a:r>
          </a:p>
        </p:txBody>
      </p:sp>
      <p:sp>
        <p:nvSpPr>
          <p:cNvPr id="33796" name="WordArt 4"/>
          <p:cNvSpPr>
            <a:spLocks noChangeArrowheads="1" noChangeShapeType="1" noTextEdit="1"/>
          </p:cNvSpPr>
          <p:nvPr/>
        </p:nvSpPr>
        <p:spPr bwMode="auto">
          <a:xfrm>
            <a:off x="468313" y="620713"/>
            <a:ext cx="8207375"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Личностные оценки руководителя</a:t>
            </a:r>
          </a:p>
        </p:txBody>
      </p:sp>
      <p:sp>
        <p:nvSpPr>
          <p:cNvPr id="6" name="Дата 5"/>
          <p:cNvSpPr>
            <a:spLocks noGrp="1"/>
          </p:cNvSpPr>
          <p:nvPr>
            <p:ph type="dt" sz="half" idx="10"/>
          </p:nvPr>
        </p:nvSpPr>
        <p:spPr/>
        <p:txBody>
          <a:bodyPr/>
          <a:lstStyle/>
          <a:p>
            <a:pPr>
              <a:defRPr/>
            </a:pPr>
            <a:fld id="{D312287A-8DD9-4A6D-A91D-2E898E242955}"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468313" y="1628775"/>
            <a:ext cx="8229600" cy="4525963"/>
          </a:xfrm>
          <a:noFill/>
          <a:ln/>
        </p:spPr>
        <p:txBody>
          <a:bodyPr/>
          <a:lstStyle/>
          <a:p>
            <a:pPr marL="609600" indent="-609600">
              <a:lnSpc>
                <a:spcPct val="90000"/>
              </a:lnSpc>
              <a:buClr>
                <a:schemeClr val="tx1"/>
              </a:buClr>
              <a:buFontTx/>
              <a:buAutoNum type="arabicPeriod"/>
            </a:pPr>
            <a:r>
              <a:rPr lang="ru-RU" sz="2200" b="1" u="sng" dirty="0"/>
              <a:t>Определённость</a:t>
            </a:r>
            <a:r>
              <a:rPr lang="ru-RU" sz="2200" b="1" i="1" dirty="0"/>
              <a:t> </a:t>
            </a:r>
            <a:r>
              <a:rPr lang="ru-RU" sz="2200" dirty="0"/>
              <a:t>– точно известны результаты каждого из альтернативных вариантов выбора.</a:t>
            </a:r>
          </a:p>
          <a:p>
            <a:pPr marL="609600" indent="-609600">
              <a:lnSpc>
                <a:spcPct val="90000"/>
              </a:lnSpc>
              <a:buClr>
                <a:schemeClr val="tx1"/>
              </a:buClr>
              <a:buFontTx/>
              <a:buAutoNum type="arabicPeriod"/>
            </a:pPr>
            <a:r>
              <a:rPr lang="ru-RU" sz="2200" b="1" u="sng" dirty="0"/>
              <a:t>Риск </a:t>
            </a:r>
            <a:r>
              <a:rPr lang="ru-RU" sz="2200" dirty="0"/>
              <a:t>– результаты </a:t>
            </a:r>
            <a:r>
              <a:rPr lang="ru-RU" sz="2200" dirty="0" smtClean="0"/>
              <a:t>не являются определёнными</a:t>
            </a:r>
            <a:r>
              <a:rPr lang="ru-RU" sz="2200" dirty="0"/>
              <a:t>, но вероятность каждого результаты известна. </a:t>
            </a:r>
            <a:r>
              <a:rPr lang="ru-RU" sz="2200" dirty="0" err="1"/>
              <a:t>Наиболне</a:t>
            </a:r>
            <a:r>
              <a:rPr lang="ru-RU" sz="2200" dirty="0"/>
              <a:t> желательный способ определения вероятности – объективности. Во многих случаях объективной информации нет, и руководство использует субъективную оценку (на основе личного опыта)</a:t>
            </a:r>
          </a:p>
          <a:p>
            <a:pPr marL="609600" indent="-609600">
              <a:lnSpc>
                <a:spcPct val="90000"/>
              </a:lnSpc>
              <a:buClr>
                <a:schemeClr val="tx1"/>
              </a:buClr>
              <a:buFontTx/>
              <a:buAutoNum type="arabicPeriod"/>
            </a:pPr>
            <a:r>
              <a:rPr lang="ru-RU" sz="2200" b="1" u="sng" dirty="0"/>
              <a:t>Неопределённость </a:t>
            </a:r>
            <a:r>
              <a:rPr lang="ru-RU" sz="2200" dirty="0"/>
              <a:t>– невозможно оценить вероятность потенциальных результатов. Такая ситуация характерна для некоторых решений, которые приходятся принимать  в быстро меняющихся условиях.</a:t>
            </a:r>
            <a:endParaRPr lang="ru-RU" sz="2200" b="1" u="sng" dirty="0"/>
          </a:p>
        </p:txBody>
      </p:sp>
      <p:sp>
        <p:nvSpPr>
          <p:cNvPr id="34820" name="WordArt 4"/>
          <p:cNvSpPr>
            <a:spLocks noChangeArrowheads="1" noChangeShapeType="1" noTextEdit="1"/>
          </p:cNvSpPr>
          <p:nvPr/>
        </p:nvSpPr>
        <p:spPr bwMode="auto">
          <a:xfrm>
            <a:off x="539750" y="476673"/>
            <a:ext cx="8135938" cy="590128"/>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Среда принятия решений</a:t>
            </a:r>
          </a:p>
        </p:txBody>
      </p:sp>
      <p:sp>
        <p:nvSpPr>
          <p:cNvPr id="6" name="Дата 5"/>
          <p:cNvSpPr>
            <a:spLocks noGrp="1"/>
          </p:cNvSpPr>
          <p:nvPr>
            <p:ph type="dt" sz="half" idx="10"/>
          </p:nvPr>
        </p:nvSpPr>
        <p:spPr/>
        <p:txBody>
          <a:bodyPr/>
          <a:lstStyle/>
          <a:p>
            <a:pPr>
              <a:defRPr/>
            </a:pPr>
            <a:fld id="{07F439F1-1165-42F6-B851-D0F920A3BC25}"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noFill/>
          <a:ln/>
        </p:spPr>
        <p:txBody>
          <a:bodyPr>
            <a:normAutofit fontScale="92500"/>
          </a:bodyPr>
          <a:lstStyle/>
          <a:p>
            <a:pPr algn="ctr">
              <a:buFontTx/>
              <a:buNone/>
            </a:pPr>
            <a:r>
              <a:rPr lang="ru-RU" sz="2100" dirty="0"/>
              <a:t>Факторы, затрудняющие </a:t>
            </a:r>
            <a:r>
              <a:rPr lang="ru-RU" sz="2100" i="1" dirty="0"/>
              <a:t>межличностные коммуникации</a:t>
            </a:r>
            <a:endParaRPr lang="ru-RU" sz="2100" dirty="0"/>
          </a:p>
          <a:p>
            <a:pPr>
              <a:buClr>
                <a:schemeClr val="tx1"/>
              </a:buClr>
            </a:pPr>
            <a:r>
              <a:rPr lang="ru-RU" sz="2100" dirty="0"/>
              <a:t>Впечатления, которые производит тот, кто предлагает </a:t>
            </a:r>
            <a:r>
              <a:rPr lang="ru-RU" sz="2100" dirty="0" smtClean="0"/>
              <a:t>решение</a:t>
            </a:r>
            <a:endParaRPr lang="ru-RU" sz="2100" dirty="0"/>
          </a:p>
          <a:p>
            <a:pPr>
              <a:buClr>
                <a:schemeClr val="tx1"/>
              </a:buClr>
            </a:pPr>
            <a:r>
              <a:rPr lang="ru-RU" sz="2100" dirty="0"/>
              <a:t>Позиция в организации (как того, кто предлагает решение, так и </a:t>
            </a:r>
            <a:r>
              <a:rPr lang="ru-RU" sz="2100" dirty="0" smtClean="0"/>
              <a:t>того </a:t>
            </a:r>
            <a:r>
              <a:rPr lang="ru-RU" sz="2100" dirty="0"/>
              <a:t>, кто воспринимает информацию)</a:t>
            </a:r>
          </a:p>
          <a:p>
            <a:pPr>
              <a:buClr>
                <a:schemeClr val="tx1"/>
              </a:buClr>
            </a:pPr>
            <a:r>
              <a:rPr lang="ru-RU" sz="2100" dirty="0"/>
              <a:t>Стереотип воспитания человека и его роли в организации</a:t>
            </a:r>
          </a:p>
          <a:p>
            <a:pPr>
              <a:buClr>
                <a:schemeClr val="tx1"/>
              </a:buClr>
            </a:pPr>
            <a:r>
              <a:rPr lang="ru-RU" sz="2100" dirty="0"/>
              <a:t>Неполное и неточное восприятие </a:t>
            </a:r>
            <a:r>
              <a:rPr lang="ru-RU" sz="2100" dirty="0" smtClean="0"/>
              <a:t>информации (предположение</a:t>
            </a:r>
            <a:r>
              <a:rPr lang="ru-RU" sz="2100" dirty="0"/>
              <a:t>, что все другие члены коммуникации имеют такие же характеристики, как я; использование одного или немногих показателей для обобщения информации; непроизвольное изменение неподходящей информации для приведения её в соответствие с уже разработанными концептуальными </a:t>
            </a:r>
            <a:r>
              <a:rPr lang="ru-RU" sz="2100" dirty="0" smtClean="0"/>
              <a:t>рамками)</a:t>
            </a:r>
            <a:endParaRPr lang="ru-RU" sz="2100" dirty="0"/>
          </a:p>
        </p:txBody>
      </p:sp>
      <p:sp>
        <p:nvSpPr>
          <p:cNvPr id="35844" name="WordArt 4"/>
          <p:cNvSpPr>
            <a:spLocks noChangeArrowheads="1" noChangeShapeType="1" noTextEdit="1"/>
          </p:cNvSpPr>
          <p:nvPr/>
        </p:nvSpPr>
        <p:spPr bwMode="auto">
          <a:xfrm>
            <a:off x="539750" y="620713"/>
            <a:ext cx="7561263"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Поведенческие ограничения</a:t>
            </a:r>
          </a:p>
        </p:txBody>
      </p:sp>
      <p:sp>
        <p:nvSpPr>
          <p:cNvPr id="6" name="Дата 5"/>
          <p:cNvSpPr>
            <a:spLocks noGrp="1"/>
          </p:cNvSpPr>
          <p:nvPr>
            <p:ph type="dt" sz="half" idx="10"/>
          </p:nvPr>
        </p:nvSpPr>
        <p:spPr/>
        <p:txBody>
          <a:bodyPr/>
          <a:lstStyle/>
          <a:p>
            <a:pPr>
              <a:defRPr/>
            </a:pPr>
            <a:fld id="{3AFE8AD5-E7FE-4D10-BAB7-DBE876AA9F79}"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539750" y="1484313"/>
            <a:ext cx="8229600" cy="4525962"/>
          </a:xfrm>
          <a:noFill/>
          <a:ln/>
        </p:spPr>
        <p:txBody>
          <a:bodyPr/>
          <a:lstStyle/>
          <a:p>
            <a:pPr>
              <a:lnSpc>
                <a:spcPct val="90000"/>
              </a:lnSpc>
              <a:buFontTx/>
              <a:buNone/>
            </a:pPr>
            <a:r>
              <a:rPr lang="ru-RU" sz="2800"/>
              <a:t>	</a:t>
            </a:r>
            <a:r>
              <a:rPr lang="ru-RU" sz="3000"/>
              <a:t>Для минимизации негативных последствий от реализации решения необходим системный подход к принятию решения, учитывающий взаимозависимость организационных перемен. Каждое важное решение сопряжено с компромиссами, негативными последствиями и побочными эффектами, знание которых руководитель должен соотнести с ожидаемой выгодой.</a:t>
            </a:r>
          </a:p>
        </p:txBody>
      </p:sp>
      <p:sp>
        <p:nvSpPr>
          <p:cNvPr id="36868" name="WordArt 4"/>
          <p:cNvSpPr>
            <a:spLocks noChangeArrowheads="1" noChangeShapeType="1" noTextEdit="1"/>
          </p:cNvSpPr>
          <p:nvPr/>
        </p:nvSpPr>
        <p:spPr bwMode="auto">
          <a:xfrm>
            <a:off x="684213" y="549275"/>
            <a:ext cx="7920037"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Негативные последствия</a:t>
            </a:r>
          </a:p>
        </p:txBody>
      </p:sp>
      <p:sp>
        <p:nvSpPr>
          <p:cNvPr id="6" name="Дата 5"/>
          <p:cNvSpPr>
            <a:spLocks noGrp="1"/>
          </p:cNvSpPr>
          <p:nvPr>
            <p:ph type="dt" sz="half" idx="10"/>
          </p:nvPr>
        </p:nvSpPr>
        <p:spPr/>
        <p:txBody>
          <a:bodyPr/>
          <a:lstStyle/>
          <a:p>
            <a:pPr>
              <a:defRPr/>
            </a:pPr>
            <a:fld id="{9BE8EE4A-E43F-489F-AA45-F3B1D9BC8744}"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468313" y="1628775"/>
            <a:ext cx="8229600" cy="4525963"/>
          </a:xfrm>
          <a:noFill/>
          <a:ln/>
        </p:spPr>
        <p:txBody>
          <a:bodyPr/>
          <a:lstStyle/>
          <a:p>
            <a:pPr>
              <a:buFontTx/>
              <a:buNone/>
            </a:pPr>
            <a:r>
              <a:rPr lang="ru-RU"/>
              <a:t>	</a:t>
            </a:r>
            <a:r>
              <a:rPr lang="ru-RU" sz="3100"/>
              <a:t>Важное решение потребует многочисленных последующих решений и повлияет на все сегменты организации. Эффективно работающий руководитель должен понимать взаимозависимость решений и выбирать альтернативы, которые вносят наибольший вклад  в дело достижения общих целей организации.</a:t>
            </a:r>
          </a:p>
        </p:txBody>
      </p:sp>
      <p:sp>
        <p:nvSpPr>
          <p:cNvPr id="37892" name="WordArt 4"/>
          <p:cNvSpPr>
            <a:spLocks noChangeArrowheads="1" noChangeShapeType="1" noTextEdit="1"/>
          </p:cNvSpPr>
          <p:nvPr/>
        </p:nvSpPr>
        <p:spPr bwMode="auto">
          <a:xfrm>
            <a:off x="468313" y="548681"/>
            <a:ext cx="8135937" cy="589558"/>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Взаимозависимость решений</a:t>
            </a:r>
          </a:p>
        </p:txBody>
      </p:sp>
      <p:sp>
        <p:nvSpPr>
          <p:cNvPr id="6" name="Дата 5"/>
          <p:cNvSpPr>
            <a:spLocks noGrp="1"/>
          </p:cNvSpPr>
          <p:nvPr>
            <p:ph type="dt" sz="half" idx="10"/>
          </p:nvPr>
        </p:nvSpPr>
        <p:spPr/>
        <p:txBody>
          <a:bodyPr/>
          <a:lstStyle/>
          <a:p>
            <a:pPr>
              <a:defRPr/>
            </a:pPr>
            <a:fld id="{8924B408-FA4F-45F2-A851-326BD9F1E4D0}"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noFill/>
          <a:ln/>
        </p:spPr>
        <p:txBody>
          <a:bodyPr/>
          <a:lstStyle/>
          <a:p>
            <a:pPr>
              <a:buFontTx/>
              <a:buNone/>
            </a:pPr>
            <a:r>
              <a:rPr lang="ru-RU" dirty="0"/>
              <a:t>	Решение следует принимать и воплощать в жизнь, пока </a:t>
            </a:r>
            <a:r>
              <a:rPr lang="ru-RU" dirty="0" smtClean="0"/>
              <a:t>информация, </a:t>
            </a:r>
            <a:r>
              <a:rPr lang="ru-RU" dirty="0"/>
              <a:t>на которых основаны решения, остаются точными </a:t>
            </a:r>
            <a:r>
              <a:rPr lang="ru-RU" dirty="0" smtClean="0"/>
              <a:t>и реальными. </a:t>
            </a:r>
            <a:r>
              <a:rPr lang="ru-RU" dirty="0"/>
              <a:t>Ход времени обусловливает изменением ситуации.</a:t>
            </a:r>
          </a:p>
        </p:txBody>
      </p:sp>
      <p:sp>
        <p:nvSpPr>
          <p:cNvPr id="38916" name="WordArt 4"/>
          <p:cNvSpPr>
            <a:spLocks noChangeArrowheads="1" noChangeShapeType="1" noTextEdit="1"/>
          </p:cNvSpPr>
          <p:nvPr/>
        </p:nvSpPr>
        <p:spPr bwMode="auto">
          <a:xfrm>
            <a:off x="3779838" y="549275"/>
            <a:ext cx="1368425" cy="1008063"/>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Время</a:t>
            </a:r>
          </a:p>
          <a:p>
            <a:pPr algn="ctr"/>
            <a:endParaRPr lang="ru-RU" sz="3600" kern="10" dirty="0">
              <a:ln w="9525">
                <a:noFill/>
                <a:round/>
                <a:headEnd/>
                <a:tailEnd/>
              </a:ln>
              <a:solidFill>
                <a:srgbClr val="336699"/>
              </a:solidFill>
              <a:effectLst>
                <a:outerShdw blurRad="38100" dist="38100" dir="2700000" algn="tl">
                  <a:srgbClr val="000000">
                    <a:alpha val="43137"/>
                  </a:srgbClr>
                </a:outerShdw>
              </a:effectLst>
              <a:latin typeface="Times New Roman"/>
              <a:cs typeface="Times New Roman"/>
            </a:endParaRPr>
          </a:p>
        </p:txBody>
      </p:sp>
      <p:sp>
        <p:nvSpPr>
          <p:cNvPr id="6" name="Дата 5"/>
          <p:cNvSpPr>
            <a:spLocks noGrp="1"/>
          </p:cNvSpPr>
          <p:nvPr>
            <p:ph type="dt" sz="half" idx="10"/>
          </p:nvPr>
        </p:nvSpPr>
        <p:spPr/>
        <p:txBody>
          <a:bodyPr/>
          <a:lstStyle/>
          <a:p>
            <a:pPr>
              <a:defRPr/>
            </a:pPr>
            <a:fld id="{4231A04D-725E-464F-832A-6CDBE2190C43}"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idx="1"/>
          </p:nvPr>
        </p:nvSpPr>
        <p:spPr>
          <a:noFill/>
          <a:ln/>
        </p:spPr>
        <p:txBody>
          <a:bodyPr>
            <a:normAutofit lnSpcReduction="10000"/>
          </a:bodyPr>
          <a:lstStyle/>
          <a:p>
            <a:pPr>
              <a:buFontTx/>
              <a:buNone/>
            </a:pPr>
            <a:r>
              <a:rPr lang="ru-RU"/>
              <a:t>	Информация – это данные, «просеянные» для конкретной ситуации. Часто информация, необходимая для принятия эффективного решении, недоступна или дорого стоит. Руководитель должен решить, существенна ли выгода от дополнительной информации, насколько само по себе важно решение, на ней основанное.</a:t>
            </a:r>
          </a:p>
        </p:txBody>
      </p:sp>
      <p:sp>
        <p:nvSpPr>
          <p:cNvPr id="39940" name="WordArt 4"/>
          <p:cNvSpPr>
            <a:spLocks noChangeArrowheads="1" noChangeShapeType="1" noTextEdit="1"/>
          </p:cNvSpPr>
          <p:nvPr/>
        </p:nvSpPr>
        <p:spPr bwMode="auto">
          <a:xfrm>
            <a:off x="468313" y="548681"/>
            <a:ext cx="8135937" cy="589558"/>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Информационные ограничения</a:t>
            </a:r>
          </a:p>
        </p:txBody>
      </p:sp>
      <p:sp>
        <p:nvSpPr>
          <p:cNvPr id="6" name="Дата 5"/>
          <p:cNvSpPr>
            <a:spLocks noGrp="1"/>
          </p:cNvSpPr>
          <p:nvPr>
            <p:ph type="dt" sz="half" idx="10"/>
          </p:nvPr>
        </p:nvSpPr>
        <p:spPr/>
        <p:txBody>
          <a:bodyPr/>
          <a:lstStyle/>
          <a:p>
            <a:pPr>
              <a:defRPr/>
            </a:pPr>
            <a:fld id="{FFF05C04-8B1F-425E-BF3D-8BC7F243D1E9}"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5" name="Rectangle 5"/>
          <p:cNvSpPr>
            <a:spLocks noGrp="1" noChangeArrowheads="1"/>
          </p:cNvSpPr>
          <p:nvPr>
            <p:ph sz="half" idx="1"/>
          </p:nvPr>
        </p:nvSpPr>
        <p:spPr>
          <a:xfrm>
            <a:off x="506413" y="1655763"/>
            <a:ext cx="4030662" cy="4435475"/>
          </a:xfrm>
          <a:noFill/>
          <a:ln/>
        </p:spPr>
        <p:txBody>
          <a:bodyPr>
            <a:normAutofit lnSpcReduction="10000"/>
          </a:bodyPr>
          <a:lstStyle/>
          <a:p>
            <a:pPr algn="ctr">
              <a:buFontTx/>
              <a:buNone/>
            </a:pPr>
            <a:r>
              <a:rPr lang="ru-RU" sz="2000"/>
              <a:t>Способствующие принятию решений</a:t>
            </a:r>
          </a:p>
          <a:p>
            <a:pPr>
              <a:buClr>
                <a:schemeClr val="tx1"/>
              </a:buClr>
            </a:pPr>
            <a:r>
              <a:rPr lang="ru-RU" sz="2000"/>
              <a:t>Добровольность принятия решений </a:t>
            </a:r>
          </a:p>
          <a:p>
            <a:pPr>
              <a:buClr>
                <a:schemeClr val="tx1"/>
              </a:buClr>
            </a:pPr>
            <a:r>
              <a:rPr lang="ru-RU" sz="2000"/>
              <a:t>Тяготение к успеху</a:t>
            </a:r>
          </a:p>
          <a:p>
            <a:pPr>
              <a:buClr>
                <a:schemeClr val="tx1"/>
              </a:buClr>
            </a:pPr>
            <a:r>
              <a:rPr lang="ru-RU" sz="2000"/>
              <a:t>Склонность к новизне</a:t>
            </a:r>
          </a:p>
          <a:p>
            <a:pPr>
              <a:buClr>
                <a:schemeClr val="tx1"/>
              </a:buClr>
            </a:pPr>
            <a:r>
              <a:rPr lang="ru-RU" sz="2000"/>
              <a:t>Коллективное решение</a:t>
            </a:r>
          </a:p>
          <a:p>
            <a:pPr>
              <a:buClr>
                <a:schemeClr val="tx1"/>
              </a:buClr>
            </a:pPr>
            <a:r>
              <a:rPr lang="ru-RU" sz="2000"/>
              <a:t>Относительное небольшое количество лиц, занятых в реализации решения</a:t>
            </a:r>
          </a:p>
          <a:p>
            <a:pPr>
              <a:buClr>
                <a:schemeClr val="tx1"/>
              </a:buClr>
            </a:pPr>
            <a:r>
              <a:rPr lang="ru-RU" sz="2000"/>
              <a:t>Прецеденты успешного решения в условиях неопределённости </a:t>
            </a:r>
          </a:p>
        </p:txBody>
      </p:sp>
      <p:sp>
        <p:nvSpPr>
          <p:cNvPr id="40966" name="Rectangle 6"/>
          <p:cNvSpPr>
            <a:spLocks noGrp="1" noChangeArrowheads="1"/>
          </p:cNvSpPr>
          <p:nvPr>
            <p:ph sz="half" idx="2"/>
          </p:nvPr>
        </p:nvSpPr>
        <p:spPr>
          <a:xfrm>
            <a:off x="4537075" y="1655763"/>
            <a:ext cx="4103688" cy="4435475"/>
          </a:xfrm>
          <a:noFill/>
          <a:ln/>
        </p:spPr>
        <p:txBody>
          <a:bodyPr>
            <a:normAutofit lnSpcReduction="10000"/>
          </a:bodyPr>
          <a:lstStyle/>
          <a:p>
            <a:pPr algn="ctr">
              <a:buFontTx/>
              <a:buNone/>
            </a:pPr>
            <a:r>
              <a:rPr lang="ru-RU" sz="2000"/>
              <a:t>Сдерживающие принятие решений</a:t>
            </a:r>
          </a:p>
          <a:p>
            <a:pPr>
              <a:buClr>
                <a:schemeClr val="tx1"/>
              </a:buClr>
            </a:pPr>
            <a:r>
              <a:rPr lang="ru-RU" sz="2000"/>
              <a:t>Принуждение к риску </a:t>
            </a:r>
          </a:p>
          <a:p>
            <a:pPr>
              <a:buClr>
                <a:schemeClr val="tx1"/>
              </a:buClr>
            </a:pPr>
            <a:r>
              <a:rPr lang="ru-RU" sz="2000"/>
              <a:t>Боязнь неудачи</a:t>
            </a:r>
          </a:p>
          <a:p>
            <a:pPr>
              <a:buClr>
                <a:schemeClr val="tx1"/>
              </a:buClr>
            </a:pPr>
            <a:r>
              <a:rPr lang="ru-RU" sz="2000"/>
              <a:t>Консерватизм  </a:t>
            </a:r>
          </a:p>
          <a:p>
            <a:pPr>
              <a:buClr>
                <a:schemeClr val="tx1"/>
              </a:buClr>
            </a:pPr>
            <a:r>
              <a:rPr lang="ru-RU" sz="2000"/>
              <a:t>Единолично принимаемое решение</a:t>
            </a:r>
          </a:p>
          <a:p>
            <a:pPr>
              <a:buClr>
                <a:schemeClr val="tx1"/>
              </a:buClr>
            </a:pPr>
            <a:r>
              <a:rPr lang="ru-RU" sz="2000"/>
              <a:t>Значительное число лиц, принимающих участие а реализации решения</a:t>
            </a:r>
          </a:p>
          <a:p>
            <a:pPr>
              <a:buClr>
                <a:schemeClr val="tx1"/>
              </a:buClr>
            </a:pPr>
            <a:r>
              <a:rPr lang="ru-RU" sz="2000"/>
              <a:t>Отсутствие опыта разработки и реализации решений в условиях неопределённости</a:t>
            </a:r>
          </a:p>
        </p:txBody>
      </p:sp>
      <p:sp>
        <p:nvSpPr>
          <p:cNvPr id="40967" name="WordArt 7"/>
          <p:cNvSpPr>
            <a:spLocks noChangeArrowheads="1" noChangeShapeType="1" noTextEdit="1"/>
          </p:cNvSpPr>
          <p:nvPr/>
        </p:nvSpPr>
        <p:spPr bwMode="auto">
          <a:xfrm>
            <a:off x="395288" y="549275"/>
            <a:ext cx="8208962"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Факторы, определяющие поведение руководителя при принятии решения</a:t>
            </a:r>
          </a:p>
        </p:txBody>
      </p:sp>
      <p:sp>
        <p:nvSpPr>
          <p:cNvPr id="7" name="Дата 6"/>
          <p:cNvSpPr>
            <a:spLocks noGrp="1"/>
          </p:cNvSpPr>
          <p:nvPr>
            <p:ph type="dt" sz="half" idx="10"/>
          </p:nvPr>
        </p:nvSpPr>
        <p:spPr/>
        <p:txBody>
          <a:bodyPr/>
          <a:lstStyle/>
          <a:p>
            <a:pPr>
              <a:defRPr/>
            </a:pPr>
            <a:fld id="{9E2AC15F-C59C-4645-907B-AE0C66302472}" type="datetime1">
              <a:rPr lang="ru-RU" smtClean="0"/>
              <a:pPr>
                <a:defRPr/>
              </a:pPr>
              <a:t>10.03.2014</a:t>
            </a:fld>
            <a:endParaRPr lang="en-US"/>
          </a:p>
        </p:txBody>
      </p:sp>
      <p:sp>
        <p:nvSpPr>
          <p:cNvPr id="8" name="Номер слайда 7"/>
          <p:cNvSpPr>
            <a:spLocks noGrp="1"/>
          </p:cNvSpPr>
          <p:nvPr>
            <p:ph type="sldNum" sz="quarter" idx="12"/>
          </p:nvPr>
        </p:nvSpPr>
        <p:spPr/>
        <p:txBody>
          <a:bodyPr/>
          <a:lstStyle/>
          <a:p>
            <a:pPr>
              <a:defRPr/>
            </a:pPr>
            <a:fld id="{27BAE705-592A-4D48-B9DB-5607593E1900}"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a:noFill/>
          <a:ln/>
        </p:spPr>
        <p:txBody>
          <a:bodyPr/>
          <a:lstStyle/>
          <a:p>
            <a:pPr marL="609600" indent="-609600">
              <a:buClr>
                <a:schemeClr val="tx1"/>
              </a:buClr>
              <a:buFontTx/>
              <a:buAutoNum type="alphaUcPeriod"/>
            </a:pPr>
            <a:r>
              <a:rPr lang="ru-RU" sz="2800"/>
              <a:t>Единолично</a:t>
            </a:r>
          </a:p>
          <a:p>
            <a:pPr marL="609600" indent="-609600">
              <a:buClr>
                <a:schemeClr val="tx1"/>
              </a:buClr>
              <a:buFontTx/>
              <a:buAutoNum type="alphaUcPeriod"/>
            </a:pPr>
            <a:r>
              <a:rPr lang="ru-RU" sz="2800"/>
              <a:t>Единолично, с привлечением подчиненных как источника информации</a:t>
            </a:r>
          </a:p>
          <a:p>
            <a:pPr marL="609600" indent="-609600">
              <a:buClr>
                <a:schemeClr val="tx1"/>
              </a:buClr>
              <a:buFontTx/>
              <a:buAutoNum type="alphaUcPeriod"/>
            </a:pPr>
            <a:r>
              <a:rPr lang="ru-RU" sz="2800"/>
              <a:t>Единолично, но с консультацией с избранными из подчиненных</a:t>
            </a:r>
          </a:p>
          <a:p>
            <a:pPr marL="609600" indent="-609600">
              <a:buClr>
                <a:schemeClr val="tx1"/>
              </a:buClr>
              <a:buFontTx/>
              <a:buAutoNum type="alphaUcPeriod"/>
            </a:pPr>
            <a:r>
              <a:rPr lang="ru-RU" sz="2800"/>
              <a:t>Коллективно, с правом решающего голоса руководителя</a:t>
            </a:r>
          </a:p>
          <a:p>
            <a:pPr marL="609600" indent="-609600">
              <a:buClr>
                <a:schemeClr val="tx1"/>
              </a:buClr>
              <a:buFontTx/>
              <a:buAutoNum type="alphaUcPeriod"/>
            </a:pPr>
            <a:r>
              <a:rPr lang="ru-RU" sz="2800"/>
              <a:t>Коллективно</a:t>
            </a:r>
          </a:p>
        </p:txBody>
      </p:sp>
      <p:sp>
        <p:nvSpPr>
          <p:cNvPr id="43012" name="WordArt 4"/>
          <p:cNvSpPr>
            <a:spLocks noChangeArrowheads="1" noChangeShapeType="1" noTextEdit="1"/>
          </p:cNvSpPr>
          <p:nvPr/>
        </p:nvSpPr>
        <p:spPr bwMode="auto">
          <a:xfrm>
            <a:off x="395288" y="549275"/>
            <a:ext cx="8353425" cy="517525"/>
          </a:xfrm>
          <a:prstGeom prst="rect">
            <a:avLst/>
          </a:prstGeom>
        </p:spPr>
        <p:txBody>
          <a:bodyPr wrap="none" fromWordArt="1">
            <a:prstTxWarp prst="textPlain">
              <a:avLst>
                <a:gd name="adj" fmla="val 50000"/>
              </a:avLst>
            </a:prstTxWarp>
          </a:bodyPr>
          <a:lstStyle/>
          <a:p>
            <a:pPr algn="ctr"/>
            <a:r>
              <a:rPr lang="ru-RU" sz="3600" kern="10">
                <a:ln w="9525">
                  <a:noFill/>
                  <a:round/>
                  <a:headEnd/>
                  <a:tailEnd/>
                </a:ln>
                <a:effectLst>
                  <a:outerShdw blurRad="38100" dist="38100" dir="2700000" algn="tl">
                    <a:srgbClr val="000000">
                      <a:alpha val="43137"/>
                    </a:srgbClr>
                  </a:outerShdw>
                </a:effectLst>
                <a:latin typeface="Times New Roman"/>
                <a:cs typeface="Times New Roman"/>
              </a:rPr>
              <a:t>Стили принятия решения по В.Врум и Ф. Йеттон</a:t>
            </a:r>
          </a:p>
        </p:txBody>
      </p:sp>
      <p:sp>
        <p:nvSpPr>
          <p:cNvPr id="6" name="Дата 5"/>
          <p:cNvSpPr>
            <a:spLocks noGrp="1"/>
          </p:cNvSpPr>
          <p:nvPr>
            <p:ph type="dt" sz="half" idx="10"/>
          </p:nvPr>
        </p:nvSpPr>
        <p:spPr/>
        <p:txBody>
          <a:bodyPr/>
          <a:lstStyle/>
          <a:p>
            <a:pPr>
              <a:defRPr/>
            </a:pPr>
            <a:fld id="{A68CCCA2-AA75-4024-AA56-F09EC1848066}"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Grp="1" noChangeAspect="1" noChangeArrowheads="1"/>
          </p:cNvPicPr>
          <p:nvPr>
            <p:ph idx="1"/>
          </p:nvPr>
        </p:nvPicPr>
        <p:blipFill>
          <a:blip r:embed="rId2" cstate="print"/>
          <a:srcRect l="13434" t="20689" r="7387" b="22021"/>
          <a:stretch>
            <a:fillRect/>
          </a:stretch>
        </p:blipFill>
        <p:spPr>
          <a:xfrm>
            <a:off x="1331641" y="1556793"/>
            <a:ext cx="6192687" cy="3816423"/>
          </a:xfrm>
          <a:noFill/>
          <a:ln/>
        </p:spPr>
      </p:pic>
      <p:sp>
        <p:nvSpPr>
          <p:cNvPr id="44037" name="WordArt 5"/>
          <p:cNvSpPr>
            <a:spLocks noChangeArrowheads="1" noChangeShapeType="1" noTextEdit="1"/>
          </p:cNvSpPr>
          <p:nvPr/>
        </p:nvSpPr>
        <p:spPr bwMode="auto">
          <a:xfrm>
            <a:off x="900113" y="549275"/>
            <a:ext cx="7307262"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Схема проведения мозгового штурма</a:t>
            </a:r>
          </a:p>
        </p:txBody>
      </p:sp>
      <p:sp>
        <p:nvSpPr>
          <p:cNvPr id="6" name="Дата 5"/>
          <p:cNvSpPr>
            <a:spLocks noGrp="1"/>
          </p:cNvSpPr>
          <p:nvPr>
            <p:ph type="dt" sz="half" idx="10"/>
          </p:nvPr>
        </p:nvSpPr>
        <p:spPr/>
        <p:txBody>
          <a:bodyPr/>
          <a:lstStyle/>
          <a:p>
            <a:pPr>
              <a:defRPr/>
            </a:pPr>
            <a:fld id="{453B3F05-EACF-4CF7-A123-386287DB78CE}"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idx="1"/>
          </p:nvPr>
        </p:nvSpPr>
        <p:spPr>
          <a:noFill/>
          <a:ln/>
        </p:spPr>
        <p:txBody>
          <a:bodyPr>
            <a:normAutofit fontScale="92500" lnSpcReduction="10000"/>
          </a:bodyPr>
          <a:lstStyle/>
          <a:p>
            <a:pPr>
              <a:lnSpc>
                <a:spcPct val="90000"/>
              </a:lnSpc>
              <a:buClr>
                <a:schemeClr val="tx1">
                  <a:lumMod val="95000"/>
                </a:schemeClr>
              </a:buClr>
            </a:pPr>
            <a:r>
              <a:rPr lang="ru-RU" sz="2800" dirty="0"/>
              <a:t>Последовательный анонимный опрос суждений предлагаемых решений путем письменных анкет.</a:t>
            </a:r>
          </a:p>
          <a:p>
            <a:pPr>
              <a:lnSpc>
                <a:spcPct val="90000"/>
              </a:lnSpc>
              <a:buClr>
                <a:schemeClr val="tx1">
                  <a:lumMod val="95000"/>
                </a:schemeClr>
              </a:buClr>
            </a:pPr>
            <a:r>
              <a:rPr lang="ru-RU" sz="2800" dirty="0"/>
              <a:t>На первом этапе участники отвечают на вопросы анкет и возвращают </a:t>
            </a:r>
            <a:r>
              <a:rPr lang="ru-RU" sz="2800" dirty="0" smtClean="0"/>
              <a:t>ее.</a:t>
            </a:r>
            <a:endParaRPr lang="ru-RU" sz="2800" dirty="0"/>
          </a:p>
          <a:p>
            <a:pPr>
              <a:lnSpc>
                <a:spcPct val="90000"/>
              </a:lnSpc>
              <a:buClr>
                <a:schemeClr val="tx1">
                  <a:lumMod val="95000"/>
                </a:schemeClr>
              </a:buClr>
            </a:pPr>
            <a:r>
              <a:rPr lang="ru-RU" sz="2800" dirty="0"/>
              <a:t>Результаты анкетирования обрабатываются специалистами, которые суммируют ответы в групповой консенсус и это результат вместе со второй анкетой рассылают назад для переоценки.</a:t>
            </a:r>
          </a:p>
          <a:p>
            <a:pPr>
              <a:lnSpc>
                <a:spcPct val="90000"/>
              </a:lnSpc>
              <a:buClr>
                <a:schemeClr val="tx1">
                  <a:lumMod val="95000"/>
                </a:schemeClr>
              </a:buClr>
            </a:pPr>
            <a:r>
              <a:rPr lang="ru-RU" sz="2800" dirty="0"/>
              <a:t>На втором этапе участники на основании общего мнения переоценивают свои ответы.</a:t>
            </a:r>
          </a:p>
        </p:txBody>
      </p:sp>
      <p:sp>
        <p:nvSpPr>
          <p:cNvPr id="45060" name="WordArt 4"/>
          <p:cNvSpPr>
            <a:spLocks noChangeArrowheads="1" noChangeShapeType="1" noTextEdit="1"/>
          </p:cNvSpPr>
          <p:nvPr/>
        </p:nvSpPr>
        <p:spPr bwMode="auto">
          <a:xfrm>
            <a:off x="2843213" y="549275"/>
            <a:ext cx="3384550" cy="517525"/>
          </a:xfrm>
          <a:prstGeom prst="rect">
            <a:avLst/>
          </a:prstGeom>
        </p:spPr>
        <p:txBody>
          <a:bodyPr wrap="none" fromWordArt="1">
            <a:prstTxWarp prst="textPlain">
              <a:avLst>
                <a:gd name="adj" fmla="val 50000"/>
              </a:avLst>
            </a:prstTxWarp>
          </a:bodyPr>
          <a:lstStyle/>
          <a:p>
            <a:pPr algn="ctr"/>
            <a:r>
              <a:rPr lang="ru-RU" sz="3600" kern="10" dirty="0">
                <a:ln w="9525">
                  <a:noFill/>
                  <a:round/>
                  <a:headEnd/>
                  <a:tailEnd/>
                </a:ln>
                <a:effectLst>
                  <a:outerShdw blurRad="38100" dist="38100" dir="2700000" algn="tl">
                    <a:srgbClr val="000000">
                      <a:alpha val="43137"/>
                    </a:srgbClr>
                  </a:outerShdw>
                </a:effectLst>
                <a:latin typeface="Times New Roman"/>
                <a:cs typeface="Times New Roman"/>
              </a:rPr>
              <a:t>Метод </a:t>
            </a:r>
            <a:r>
              <a:rPr lang="ru-RU" sz="3600" kern="10" dirty="0" err="1">
                <a:ln w="9525">
                  <a:noFill/>
                  <a:round/>
                  <a:headEnd/>
                  <a:tailEnd/>
                </a:ln>
                <a:effectLst>
                  <a:outerShdw blurRad="38100" dist="38100" dir="2700000" algn="tl">
                    <a:srgbClr val="000000">
                      <a:alpha val="43137"/>
                    </a:srgbClr>
                  </a:outerShdw>
                </a:effectLst>
                <a:latin typeface="Times New Roman"/>
                <a:cs typeface="Times New Roman"/>
              </a:rPr>
              <a:t>Дельфи</a:t>
            </a:r>
            <a:endParaRPr lang="ru-RU" sz="3600" kern="10" dirty="0">
              <a:ln w="9525">
                <a:noFill/>
                <a:round/>
                <a:headEnd/>
                <a:tailEnd/>
              </a:ln>
              <a:effectLst>
                <a:outerShdw blurRad="38100" dist="38100" dir="2700000" algn="tl">
                  <a:srgbClr val="000000">
                    <a:alpha val="43137"/>
                  </a:srgbClr>
                </a:outerShdw>
              </a:effectLst>
              <a:latin typeface="Times New Roman"/>
              <a:cs typeface="Times New Roman"/>
            </a:endParaRPr>
          </a:p>
        </p:txBody>
      </p:sp>
      <p:sp>
        <p:nvSpPr>
          <p:cNvPr id="6" name="Дата 5"/>
          <p:cNvSpPr>
            <a:spLocks noGrp="1"/>
          </p:cNvSpPr>
          <p:nvPr>
            <p:ph type="dt" sz="half" idx="10"/>
          </p:nvPr>
        </p:nvSpPr>
        <p:spPr/>
        <p:txBody>
          <a:bodyPr/>
          <a:lstStyle/>
          <a:p>
            <a:pPr>
              <a:defRPr/>
            </a:pPr>
            <a:fld id="{BF42C608-F9EB-404E-8BD6-7D7A8C7C38B6}"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noFill/>
          <a:ln/>
        </p:spPr>
        <p:txBody>
          <a:bodyPr/>
          <a:lstStyle/>
          <a:p>
            <a:r>
              <a:rPr lang="ru-RU" sz="3600" dirty="0">
                <a:effectLst>
                  <a:outerShdw blurRad="38100" dist="38100" dir="2700000" algn="tl">
                    <a:srgbClr val="000000">
                      <a:alpha val="43137"/>
                    </a:srgbClr>
                  </a:outerShdw>
                </a:effectLst>
              </a:rPr>
              <a:t>Метод номинальной группы</a:t>
            </a:r>
          </a:p>
        </p:txBody>
      </p:sp>
      <p:sp>
        <p:nvSpPr>
          <p:cNvPr id="46083" name="Rectangle 3"/>
          <p:cNvSpPr>
            <a:spLocks noGrp="1" noChangeArrowheads="1"/>
          </p:cNvSpPr>
          <p:nvPr>
            <p:ph idx="1"/>
          </p:nvPr>
        </p:nvSpPr>
        <p:spPr>
          <a:noFill/>
          <a:ln/>
        </p:spPr>
        <p:txBody>
          <a:bodyPr>
            <a:normAutofit lnSpcReduction="10000"/>
          </a:bodyPr>
          <a:lstStyle/>
          <a:p>
            <a:pPr marL="609600" indent="-609600">
              <a:buClr>
                <a:schemeClr val="tx1">
                  <a:lumMod val="95000"/>
                </a:schemeClr>
              </a:buClr>
            </a:pPr>
            <a:r>
              <a:rPr lang="ru-RU" sz="2500" dirty="0"/>
              <a:t>Участники группы (7-10 человек) в течении 5 минут прописывают свои предложения по решению проблемы.</a:t>
            </a:r>
          </a:p>
          <a:p>
            <a:pPr marL="609600" indent="-609600">
              <a:buClr>
                <a:schemeClr val="tx1">
                  <a:lumMod val="95000"/>
                </a:schemeClr>
              </a:buClr>
            </a:pPr>
            <a:r>
              <a:rPr lang="ru-RU" sz="2500" dirty="0"/>
              <a:t>Затем каждый, по очереди, представляет одну из своих идей, </a:t>
            </a:r>
            <a:r>
              <a:rPr lang="ru-RU" sz="2500" dirty="0" smtClean="0"/>
              <a:t>которые записываются ведущим.</a:t>
            </a:r>
            <a:endParaRPr lang="ru-RU" sz="2500" dirty="0"/>
          </a:p>
          <a:p>
            <a:pPr marL="609600" indent="-609600">
              <a:buClr>
                <a:schemeClr val="tx1">
                  <a:lumMod val="95000"/>
                </a:schemeClr>
              </a:buClr>
            </a:pPr>
            <a:r>
              <a:rPr lang="ru-RU" sz="2500" dirty="0"/>
              <a:t>Идеи не обсуждаются.</a:t>
            </a:r>
          </a:p>
          <a:p>
            <a:pPr marL="609600" indent="-609600">
              <a:buClr>
                <a:schemeClr val="tx1">
                  <a:lumMod val="95000"/>
                </a:schemeClr>
              </a:buClr>
            </a:pPr>
            <a:r>
              <a:rPr lang="ru-RU" sz="2500" dirty="0"/>
              <a:t>На последнем этапе происходит тайное голосование или ранжирование каждым участником предложенных идей.</a:t>
            </a:r>
          </a:p>
          <a:p>
            <a:pPr marL="609600" indent="-609600">
              <a:buClr>
                <a:schemeClr val="tx1">
                  <a:lumMod val="95000"/>
                </a:schemeClr>
              </a:buClr>
            </a:pPr>
            <a:r>
              <a:rPr lang="ru-RU" sz="2500" dirty="0"/>
              <a:t>Групповым решением является математическая сумма голосов группы.</a:t>
            </a:r>
          </a:p>
        </p:txBody>
      </p:sp>
      <p:sp>
        <p:nvSpPr>
          <p:cNvPr id="6" name="Дата 5"/>
          <p:cNvSpPr>
            <a:spLocks noGrp="1"/>
          </p:cNvSpPr>
          <p:nvPr>
            <p:ph type="dt" sz="half" idx="10"/>
          </p:nvPr>
        </p:nvSpPr>
        <p:spPr/>
        <p:txBody>
          <a:bodyPr/>
          <a:lstStyle/>
          <a:p>
            <a:pPr>
              <a:defRPr/>
            </a:pPr>
            <a:fld id="{29FBB2BF-8979-4CA3-9316-209115FC9344}"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Типичные ошибки</a:t>
            </a:r>
          </a:p>
        </p:txBody>
      </p:sp>
      <p:sp>
        <p:nvSpPr>
          <p:cNvPr id="91139" name="Rectangle 3"/>
          <p:cNvSpPr>
            <a:spLocks noGrp="1" noChangeArrowheads="1"/>
          </p:cNvSpPr>
          <p:nvPr>
            <p:ph idx="1"/>
          </p:nvPr>
        </p:nvSpPr>
        <p:spPr>
          <a:noFill/>
          <a:ln/>
        </p:spPr>
        <p:txBody>
          <a:bodyPr>
            <a:normAutofit fontScale="92500" lnSpcReduction="10000"/>
          </a:bodyPr>
          <a:lstStyle/>
          <a:p>
            <a:pPr>
              <a:buClr>
                <a:schemeClr val="tx1">
                  <a:lumMod val="95000"/>
                </a:schemeClr>
              </a:buClr>
            </a:pPr>
            <a:r>
              <a:rPr lang="ru-RU" dirty="0"/>
              <a:t>Узкое понимание ситуации и неумышленное игнорирование важных аспектов.</a:t>
            </a:r>
          </a:p>
          <a:p>
            <a:pPr>
              <a:buClr>
                <a:schemeClr val="tx1">
                  <a:lumMod val="95000"/>
                </a:schemeClr>
              </a:buClr>
            </a:pPr>
            <a:r>
              <a:rPr lang="ru-RU" dirty="0"/>
              <a:t>Отсутствие ясности относительно цели или незаметная подмена цели одним из конкретных вариантов ее достижения.</a:t>
            </a:r>
          </a:p>
          <a:p>
            <a:pPr>
              <a:buClr>
                <a:schemeClr val="tx1">
                  <a:lumMod val="95000"/>
                </a:schemeClr>
              </a:buClr>
            </a:pPr>
            <a:r>
              <a:rPr lang="ru-RU" dirty="0"/>
              <a:t>Принятие первой многообещающей идеи и поверхностное отношение к другим, возможно, более перспективным вариантам.</a:t>
            </a:r>
          </a:p>
        </p:txBody>
      </p:sp>
      <p:sp>
        <p:nvSpPr>
          <p:cNvPr id="6" name="Дата 5"/>
          <p:cNvSpPr>
            <a:spLocks noGrp="1"/>
          </p:cNvSpPr>
          <p:nvPr>
            <p:ph type="dt" sz="half" idx="10"/>
          </p:nvPr>
        </p:nvSpPr>
        <p:spPr/>
        <p:txBody>
          <a:bodyPr/>
          <a:lstStyle/>
          <a:p>
            <a:pPr>
              <a:defRPr/>
            </a:pPr>
            <a:fld id="{E9DB4C94-86CD-4584-AF02-2162B5055E10}"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noFill/>
          <a:ln/>
        </p:spPr>
        <p:txBody>
          <a:bodyPr>
            <a:normAutofit fontScale="90000"/>
          </a:bodyPr>
          <a:lstStyle/>
          <a:p>
            <a:r>
              <a:rPr lang="ru-RU" sz="4000" dirty="0">
                <a:effectLst>
                  <a:outerShdw blurRad="38100" dist="38100" dir="2700000" algn="tl">
                    <a:srgbClr val="000000">
                      <a:alpha val="43137"/>
                    </a:srgbClr>
                  </a:outerShdw>
                </a:effectLst>
              </a:rPr>
              <a:t>Постановка задач перед подчиненными</a:t>
            </a:r>
          </a:p>
        </p:txBody>
      </p:sp>
      <p:sp>
        <p:nvSpPr>
          <p:cNvPr id="92163" name="Rectangle 3"/>
          <p:cNvSpPr>
            <a:spLocks noGrp="1" noChangeArrowheads="1"/>
          </p:cNvSpPr>
          <p:nvPr>
            <p:ph idx="1"/>
          </p:nvPr>
        </p:nvSpPr>
        <p:spPr>
          <a:noFill/>
          <a:ln/>
        </p:spPr>
        <p:txBody>
          <a:bodyPr>
            <a:normAutofit lnSpcReduction="10000"/>
          </a:bodyPr>
          <a:lstStyle/>
          <a:p>
            <a:pPr marL="609600" indent="-609600">
              <a:buNone/>
            </a:pPr>
            <a:r>
              <a:rPr lang="ru-RU" sz="2400" b="1" u="sng" dirty="0"/>
              <a:t>Задача </a:t>
            </a:r>
            <a:r>
              <a:rPr lang="ru-RU" sz="2400" dirty="0"/>
              <a:t>– это конкретизация целей, измеримые конечные результаты деятельности организации. В задаче описывается желаемый результат ее решения и дается детальный план достижения этого результата.</a:t>
            </a:r>
          </a:p>
          <a:p>
            <a:pPr marL="609600" indent="-609600">
              <a:buClr>
                <a:schemeClr val="tx1">
                  <a:lumMod val="95000"/>
                </a:schemeClr>
              </a:buClr>
            </a:pPr>
            <a:r>
              <a:rPr lang="ru-RU" sz="2400" b="1" u="sng" dirty="0"/>
              <a:t>Задача </a:t>
            </a:r>
            <a:r>
              <a:rPr lang="ru-RU" sz="2400" dirty="0"/>
              <a:t>(что сделать)</a:t>
            </a:r>
          </a:p>
          <a:p>
            <a:pPr marL="609600" indent="-609600">
              <a:buClr>
                <a:schemeClr val="tx1">
                  <a:lumMod val="95000"/>
                </a:schemeClr>
              </a:buClr>
            </a:pPr>
            <a:r>
              <a:rPr lang="ru-RU" sz="2400" b="1" u="sng" dirty="0"/>
              <a:t>Приоритет действий </a:t>
            </a:r>
            <a:r>
              <a:rPr lang="ru-RU" sz="2400" dirty="0"/>
              <a:t>(в каком порядке)</a:t>
            </a:r>
          </a:p>
          <a:p>
            <a:pPr marL="609600" indent="-609600">
              <a:buClr>
                <a:schemeClr val="tx1">
                  <a:lumMod val="95000"/>
                </a:schemeClr>
              </a:buClr>
            </a:pPr>
            <a:r>
              <a:rPr lang="ru-RU" sz="2400" b="1" u="sng" dirty="0"/>
              <a:t>Способ осуществления </a:t>
            </a:r>
            <a:r>
              <a:rPr lang="ru-RU" sz="2400" dirty="0"/>
              <a:t>(как)</a:t>
            </a:r>
          </a:p>
          <a:p>
            <a:pPr marL="609600" indent="-609600">
              <a:buClr>
                <a:schemeClr val="tx1">
                  <a:lumMod val="95000"/>
                </a:schemeClr>
              </a:buClr>
            </a:pPr>
            <a:r>
              <a:rPr lang="ru-RU" sz="2400" b="1" u="sng" dirty="0"/>
              <a:t>Обязанность </a:t>
            </a:r>
            <a:r>
              <a:rPr lang="ru-RU" sz="2400" dirty="0"/>
              <a:t>(кто за что отвечает)</a:t>
            </a:r>
          </a:p>
          <a:p>
            <a:pPr marL="609600" indent="-609600">
              <a:buClr>
                <a:schemeClr val="tx1">
                  <a:lumMod val="95000"/>
                </a:schemeClr>
              </a:buClr>
            </a:pPr>
            <a:r>
              <a:rPr lang="ru-RU" sz="2400" b="1" u="sng" dirty="0"/>
              <a:t>Срок </a:t>
            </a:r>
            <a:r>
              <a:rPr lang="ru-RU" sz="2400" dirty="0"/>
              <a:t>(когда должно быть выполнение)</a:t>
            </a:r>
          </a:p>
          <a:p>
            <a:pPr marL="609600" indent="-609600">
              <a:buClr>
                <a:schemeClr val="tx1">
                  <a:lumMod val="95000"/>
                </a:schemeClr>
              </a:buClr>
            </a:pPr>
            <a:r>
              <a:rPr lang="ru-RU" sz="2400" b="1" u="sng" dirty="0"/>
              <a:t>Ресурсы </a:t>
            </a:r>
            <a:r>
              <a:rPr lang="ru-RU" sz="2400" dirty="0"/>
              <a:t>(материальное обеспечение выполнения)</a:t>
            </a:r>
          </a:p>
        </p:txBody>
      </p:sp>
      <p:sp>
        <p:nvSpPr>
          <p:cNvPr id="6" name="Дата 5"/>
          <p:cNvSpPr>
            <a:spLocks noGrp="1"/>
          </p:cNvSpPr>
          <p:nvPr>
            <p:ph type="dt" sz="half" idx="10"/>
          </p:nvPr>
        </p:nvSpPr>
        <p:spPr/>
        <p:txBody>
          <a:bodyPr/>
          <a:lstStyle/>
          <a:p>
            <a:pPr>
              <a:defRPr/>
            </a:pPr>
            <a:fld id="{5634B277-C82E-4401-8974-B1B5A0760533}"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Постановка задач</a:t>
            </a:r>
          </a:p>
        </p:txBody>
      </p:sp>
      <p:sp>
        <p:nvSpPr>
          <p:cNvPr id="93187" name="Rectangle 3"/>
          <p:cNvSpPr>
            <a:spLocks noGrp="1" noChangeArrowheads="1"/>
          </p:cNvSpPr>
          <p:nvPr>
            <p:ph idx="1"/>
          </p:nvPr>
        </p:nvSpPr>
        <p:spPr>
          <a:noFill/>
          <a:ln/>
        </p:spPr>
        <p:txBody>
          <a:bodyPr>
            <a:normAutofit lnSpcReduction="10000"/>
          </a:bodyPr>
          <a:lstStyle/>
          <a:p>
            <a:pPr>
              <a:lnSpc>
                <a:spcPct val="90000"/>
              </a:lnSpc>
              <a:buFontTx/>
              <a:buNone/>
            </a:pPr>
            <a:r>
              <a:rPr lang="ru-RU" dirty="0"/>
              <a:t>	При постановке задач и делегирование полномочий руководители всех структурных подразделений обязаны:</a:t>
            </a:r>
          </a:p>
          <a:p>
            <a:pPr>
              <a:lnSpc>
                <a:spcPct val="90000"/>
              </a:lnSpc>
              <a:buClr>
                <a:schemeClr val="tx1">
                  <a:lumMod val="95000"/>
                </a:schemeClr>
              </a:buClr>
            </a:pPr>
            <a:r>
              <a:rPr lang="ru-RU" dirty="0"/>
              <a:t>Определить, что необходимо сделать;</a:t>
            </a:r>
          </a:p>
          <a:p>
            <a:pPr>
              <a:lnSpc>
                <a:spcPct val="90000"/>
              </a:lnSpc>
              <a:buClr>
                <a:schemeClr val="tx1">
                  <a:lumMod val="95000"/>
                </a:schemeClr>
              </a:buClr>
            </a:pPr>
            <a:r>
              <a:rPr lang="ru-RU" dirty="0"/>
              <a:t>Определить, каким образом это сделать;</a:t>
            </a:r>
          </a:p>
          <a:p>
            <a:pPr>
              <a:lnSpc>
                <a:spcPct val="90000"/>
              </a:lnSpc>
              <a:buClr>
                <a:schemeClr val="tx1">
                  <a:lumMod val="95000"/>
                </a:schemeClr>
              </a:buClr>
            </a:pPr>
            <a:r>
              <a:rPr lang="ru-RU" dirty="0"/>
              <a:t>Объяснить, почему это важно для организации;</a:t>
            </a:r>
          </a:p>
          <a:p>
            <a:pPr>
              <a:lnSpc>
                <a:spcPct val="90000"/>
              </a:lnSpc>
              <a:buClr>
                <a:schemeClr val="tx1">
                  <a:lumMod val="95000"/>
                </a:schemeClr>
              </a:buClr>
            </a:pPr>
            <a:r>
              <a:rPr lang="ru-RU" dirty="0"/>
              <a:t>Объяснить, почему это важно для интересов исполнителя.</a:t>
            </a:r>
          </a:p>
        </p:txBody>
      </p:sp>
      <p:sp>
        <p:nvSpPr>
          <p:cNvPr id="6" name="Дата 5"/>
          <p:cNvSpPr>
            <a:spLocks noGrp="1"/>
          </p:cNvSpPr>
          <p:nvPr>
            <p:ph type="dt" sz="half" idx="10"/>
          </p:nvPr>
        </p:nvSpPr>
        <p:spPr/>
        <p:txBody>
          <a:bodyPr/>
          <a:lstStyle/>
          <a:p>
            <a:pPr>
              <a:defRPr/>
            </a:pPr>
            <a:fld id="{00C4F50F-7690-460B-8458-97406DBDAB0E}"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noFill/>
          <a:ln/>
        </p:spPr>
        <p:txBody>
          <a:bodyPr>
            <a:normAutofit fontScale="90000"/>
          </a:bodyPr>
          <a:lstStyle/>
          <a:p>
            <a:r>
              <a:rPr lang="ru-RU" sz="4000" dirty="0">
                <a:effectLst>
                  <a:outerShdw blurRad="38100" dist="38100" dir="2700000" algn="tl">
                    <a:srgbClr val="000000">
                      <a:alpha val="43137"/>
                    </a:srgbClr>
                  </a:outerShdw>
                </a:effectLst>
              </a:rPr>
              <a:t>Правила формулирования задачи</a:t>
            </a:r>
          </a:p>
        </p:txBody>
      </p:sp>
      <p:sp>
        <p:nvSpPr>
          <p:cNvPr id="94211" name="Rectangle 3"/>
          <p:cNvSpPr>
            <a:spLocks noGrp="1" noChangeArrowheads="1"/>
          </p:cNvSpPr>
          <p:nvPr>
            <p:ph idx="1"/>
          </p:nvPr>
        </p:nvSpPr>
        <p:spPr>
          <a:noFill/>
          <a:ln/>
        </p:spPr>
        <p:txBody>
          <a:bodyPr>
            <a:normAutofit fontScale="92500" lnSpcReduction="10000"/>
          </a:bodyPr>
          <a:lstStyle/>
          <a:p>
            <a:pPr algn="ctr">
              <a:lnSpc>
                <a:spcPct val="90000"/>
              </a:lnSpc>
              <a:buFontTx/>
              <a:buNone/>
            </a:pPr>
            <a:r>
              <a:rPr lang="ru-RU" sz="2000" i="1" u="sng" dirty="0"/>
              <a:t>Задачу нужно формулировать так, чтобы для исполнителя она была:</a:t>
            </a:r>
          </a:p>
          <a:p>
            <a:pPr>
              <a:lnSpc>
                <a:spcPct val="90000"/>
              </a:lnSpc>
              <a:buClr>
                <a:schemeClr val="tx1">
                  <a:lumMod val="95000"/>
                </a:schemeClr>
              </a:buClr>
            </a:pPr>
            <a:r>
              <a:rPr lang="ru-RU" sz="2000" b="1" u="sng" dirty="0"/>
              <a:t>Реалистичной</a:t>
            </a:r>
            <a:r>
              <a:rPr lang="ru-RU" sz="2000" dirty="0"/>
              <a:t> – цель должна находиться в пределах возможного, она должна быть реально достижима.</a:t>
            </a:r>
          </a:p>
          <a:p>
            <a:pPr>
              <a:lnSpc>
                <a:spcPct val="90000"/>
              </a:lnSpc>
              <a:buClr>
                <a:schemeClr val="tx1">
                  <a:lumMod val="95000"/>
                </a:schemeClr>
              </a:buClr>
            </a:pPr>
            <a:r>
              <a:rPr lang="ru-RU" sz="2000" b="1" u="sng" dirty="0"/>
              <a:t>Напряженность</a:t>
            </a:r>
            <a:r>
              <a:rPr lang="ru-RU" sz="2000" dirty="0"/>
              <a:t> – цель должна побуждать работать с напряжением для ее достижения.</a:t>
            </a:r>
          </a:p>
          <a:p>
            <a:pPr>
              <a:lnSpc>
                <a:spcPct val="90000"/>
              </a:lnSpc>
              <a:buClr>
                <a:schemeClr val="tx1">
                  <a:lumMod val="95000"/>
                </a:schemeClr>
              </a:buClr>
            </a:pPr>
            <a:r>
              <a:rPr lang="ru-RU" sz="2000" b="1" u="sng" dirty="0"/>
              <a:t>Конкретной / Измеримой</a:t>
            </a:r>
            <a:r>
              <a:rPr lang="ru-RU" sz="2000" dirty="0"/>
              <a:t> – должны быть установлены критерии, по которым цель считается достигнутой (цифровое выражение или четкое разбиение на задачи).</a:t>
            </a:r>
          </a:p>
          <a:p>
            <a:pPr>
              <a:lnSpc>
                <a:spcPct val="90000"/>
              </a:lnSpc>
              <a:buClr>
                <a:schemeClr val="tx1">
                  <a:lumMod val="95000"/>
                </a:schemeClr>
              </a:buClr>
            </a:pPr>
            <a:r>
              <a:rPr lang="ru-RU" sz="2000" b="1" u="sng" dirty="0"/>
              <a:t>Контролируемой </a:t>
            </a:r>
            <a:r>
              <a:rPr lang="ru-RU" sz="2000" dirty="0"/>
              <a:t>– цель должна проверять ход приближение к ней.</a:t>
            </a:r>
          </a:p>
          <a:p>
            <a:pPr>
              <a:lnSpc>
                <a:spcPct val="90000"/>
              </a:lnSpc>
              <a:buClr>
                <a:schemeClr val="tx1">
                  <a:lumMod val="95000"/>
                </a:schemeClr>
              </a:buClr>
            </a:pPr>
            <a:r>
              <a:rPr lang="ru-RU" sz="2000" b="1" u="sng" dirty="0"/>
              <a:t>Согласованной</a:t>
            </a:r>
            <a:r>
              <a:rPr lang="ru-RU" sz="2000" dirty="0"/>
              <a:t> – цель должна соответствовать ценностям и миссии и не должна вступать в конфликт с другими целями.</a:t>
            </a:r>
          </a:p>
          <a:p>
            <a:pPr>
              <a:lnSpc>
                <a:spcPct val="90000"/>
              </a:lnSpc>
              <a:buClr>
                <a:schemeClr val="tx1">
                  <a:lumMod val="95000"/>
                </a:schemeClr>
              </a:buClr>
            </a:pPr>
            <a:r>
              <a:rPr lang="ru-RU" sz="2000" b="1" u="sng" dirty="0"/>
              <a:t>Иметь сроки реализации</a:t>
            </a:r>
            <a:r>
              <a:rPr lang="ru-RU" sz="2000" dirty="0"/>
              <a:t> </a:t>
            </a:r>
          </a:p>
          <a:p>
            <a:pPr>
              <a:lnSpc>
                <a:spcPct val="90000"/>
              </a:lnSpc>
              <a:buClr>
                <a:schemeClr val="tx1">
                  <a:lumMod val="95000"/>
                </a:schemeClr>
              </a:buClr>
            </a:pPr>
            <a:r>
              <a:rPr lang="ru-RU" sz="2000" b="1" u="sng" dirty="0"/>
              <a:t>Записанной </a:t>
            </a:r>
            <a:r>
              <a:rPr lang="ru-RU" sz="2000" dirty="0"/>
              <a:t>(это в несколько раз повышает вероятность достижения цели.</a:t>
            </a:r>
          </a:p>
        </p:txBody>
      </p:sp>
      <p:sp>
        <p:nvSpPr>
          <p:cNvPr id="6" name="Дата 5"/>
          <p:cNvSpPr>
            <a:spLocks noGrp="1"/>
          </p:cNvSpPr>
          <p:nvPr>
            <p:ph type="dt" sz="half" idx="10"/>
          </p:nvPr>
        </p:nvSpPr>
        <p:spPr/>
        <p:txBody>
          <a:bodyPr/>
          <a:lstStyle/>
          <a:p>
            <a:pPr>
              <a:defRPr/>
            </a:pPr>
            <a:fld id="{D97BA31A-668A-41BE-B59D-C70650714403}"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noFill/>
          <a:ln/>
        </p:spPr>
        <p:txBody>
          <a:bodyPr>
            <a:normAutofit fontScale="90000"/>
          </a:bodyPr>
          <a:lstStyle/>
          <a:p>
            <a:r>
              <a:rPr lang="ru-RU" sz="4000" dirty="0">
                <a:effectLst>
                  <a:outerShdw blurRad="38100" dist="38100" dir="2700000" algn="tl">
                    <a:srgbClr val="000000">
                      <a:alpha val="43137"/>
                    </a:srgbClr>
                  </a:outerShdw>
                </a:effectLst>
              </a:rPr>
              <a:t>Основные принципы постановки задач подчиненным</a:t>
            </a:r>
          </a:p>
        </p:txBody>
      </p:sp>
      <p:sp>
        <p:nvSpPr>
          <p:cNvPr id="95235" name="Rectangle 3"/>
          <p:cNvSpPr>
            <a:spLocks noGrp="1" noChangeArrowheads="1"/>
          </p:cNvSpPr>
          <p:nvPr>
            <p:ph idx="1"/>
          </p:nvPr>
        </p:nvSpPr>
        <p:spPr>
          <a:noFill/>
          <a:ln/>
        </p:spPr>
        <p:txBody>
          <a:bodyPr>
            <a:normAutofit lnSpcReduction="10000"/>
          </a:bodyPr>
          <a:lstStyle/>
          <a:p>
            <a:pPr>
              <a:buClr>
                <a:schemeClr val="tx1">
                  <a:lumMod val="95000"/>
                </a:schemeClr>
              </a:buClr>
            </a:pPr>
            <a:r>
              <a:rPr lang="ru-RU" dirty="0"/>
              <a:t>Полномочия должны представлять собой ограниченное право.</a:t>
            </a:r>
          </a:p>
          <a:p>
            <a:pPr>
              <a:buClr>
                <a:schemeClr val="tx1">
                  <a:lumMod val="95000"/>
                </a:schemeClr>
              </a:buClr>
            </a:pPr>
            <a:r>
              <a:rPr lang="ru-RU" dirty="0"/>
              <a:t>Использовать ресурсы организации для выполнения делегированных задач.</a:t>
            </a:r>
          </a:p>
          <a:p>
            <a:pPr>
              <a:buClr>
                <a:schemeClr val="tx1">
                  <a:lumMod val="95000"/>
                </a:schemeClr>
              </a:buClr>
            </a:pPr>
            <a:r>
              <a:rPr lang="ru-RU" dirty="0"/>
              <a:t>Полномочия ограничиваются документами.</a:t>
            </a:r>
          </a:p>
          <a:p>
            <a:pPr>
              <a:buClr>
                <a:schemeClr val="tx1">
                  <a:lumMod val="95000"/>
                </a:schemeClr>
              </a:buClr>
            </a:pPr>
            <a:r>
              <a:rPr lang="ru-RU" dirty="0"/>
              <a:t>При делегировании полномочий должны быть сформированы </a:t>
            </a:r>
            <a:r>
              <a:rPr lang="ru-RU" dirty="0" smtClean="0"/>
              <a:t>обратные </a:t>
            </a:r>
            <a:r>
              <a:rPr lang="ru-RU" dirty="0"/>
              <a:t>связи.</a:t>
            </a:r>
          </a:p>
        </p:txBody>
      </p:sp>
      <p:sp>
        <p:nvSpPr>
          <p:cNvPr id="6" name="Дата 5"/>
          <p:cNvSpPr>
            <a:spLocks noGrp="1"/>
          </p:cNvSpPr>
          <p:nvPr>
            <p:ph type="dt" sz="half" idx="10"/>
          </p:nvPr>
        </p:nvSpPr>
        <p:spPr/>
        <p:txBody>
          <a:bodyPr/>
          <a:lstStyle/>
          <a:p>
            <a:pPr>
              <a:defRPr/>
            </a:pPr>
            <a:fld id="{678AE8CF-5A26-4988-B3DB-87132D58A288}"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Типичные ошибки</a:t>
            </a:r>
          </a:p>
        </p:txBody>
      </p:sp>
      <p:sp>
        <p:nvSpPr>
          <p:cNvPr id="97283" name="Rectangle 3"/>
          <p:cNvSpPr>
            <a:spLocks noGrp="1" noChangeArrowheads="1"/>
          </p:cNvSpPr>
          <p:nvPr>
            <p:ph idx="1"/>
          </p:nvPr>
        </p:nvSpPr>
        <p:spPr>
          <a:noFill/>
          <a:ln/>
        </p:spPr>
        <p:txBody>
          <a:bodyPr>
            <a:normAutofit fontScale="92500" lnSpcReduction="10000"/>
          </a:bodyPr>
          <a:lstStyle/>
          <a:p>
            <a:pPr>
              <a:buClr>
                <a:schemeClr val="tx1">
                  <a:lumMod val="95000"/>
                </a:schemeClr>
              </a:buClr>
            </a:pPr>
            <a:r>
              <a:rPr lang="ru-RU" sz="2900" dirty="0"/>
              <a:t>Отсутствие детального анализа последствий определенных программ действий.</a:t>
            </a:r>
          </a:p>
          <a:p>
            <a:pPr>
              <a:buClr>
                <a:schemeClr val="tx1">
                  <a:lumMod val="95000"/>
                </a:schemeClr>
              </a:buClr>
            </a:pPr>
            <a:r>
              <a:rPr lang="ru-RU" sz="2900" dirty="0"/>
              <a:t>Выбор на основе тривиальных </a:t>
            </a:r>
            <a:r>
              <a:rPr lang="ru-RU" sz="2900" dirty="0" smtClean="0"/>
              <a:t>или нерелевантных </a:t>
            </a:r>
            <a:r>
              <a:rPr lang="ru-RU" sz="2900" dirty="0"/>
              <a:t>(не имеющих отношения к делу) критериев.</a:t>
            </a:r>
          </a:p>
          <a:p>
            <a:pPr>
              <a:buClr>
                <a:schemeClr val="tx1">
                  <a:lumMod val="95000"/>
                </a:schemeClr>
              </a:buClr>
            </a:pPr>
            <a:r>
              <a:rPr lang="ru-RU" sz="2900" dirty="0"/>
              <a:t>Утрата чувства реальности.</a:t>
            </a:r>
          </a:p>
          <a:p>
            <a:pPr>
              <a:buClr>
                <a:schemeClr val="tx1">
                  <a:lumMod val="95000"/>
                </a:schemeClr>
              </a:buClr>
            </a:pPr>
            <a:r>
              <a:rPr lang="ru-RU" sz="2900" dirty="0"/>
              <a:t>Бывают случаи, когда просто не стоит тратить время и силы на поиски наилучшего решения вместо «достаточно хорошего» решения.</a:t>
            </a:r>
          </a:p>
        </p:txBody>
      </p:sp>
      <p:sp>
        <p:nvSpPr>
          <p:cNvPr id="6" name="Дата 5"/>
          <p:cNvSpPr>
            <a:spLocks noGrp="1"/>
          </p:cNvSpPr>
          <p:nvPr>
            <p:ph type="dt" sz="half" idx="10"/>
          </p:nvPr>
        </p:nvSpPr>
        <p:spPr/>
        <p:txBody>
          <a:bodyPr/>
          <a:lstStyle/>
          <a:p>
            <a:pPr>
              <a:defRPr/>
            </a:pPr>
            <a:fld id="{253157D6-C243-425B-8E78-FB6A1C30BAFB}"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noFill/>
          <a:ln/>
        </p:spPr>
        <p:txBody>
          <a:bodyPr>
            <a:normAutofit fontScale="90000"/>
          </a:bodyPr>
          <a:lstStyle/>
          <a:p>
            <a:r>
              <a:rPr lang="ru-RU" sz="4000" dirty="0">
                <a:effectLst>
                  <a:outerShdw blurRad="38100" dist="38100" dir="2700000" algn="tl">
                    <a:srgbClr val="000000">
                      <a:alpha val="43137"/>
                    </a:srgbClr>
                  </a:outerShdw>
                </a:effectLst>
              </a:rPr>
              <a:t>Этап 3</a:t>
            </a:r>
            <a:br>
              <a:rPr lang="ru-RU" sz="4000" dirty="0">
                <a:effectLst>
                  <a:outerShdw blurRad="38100" dist="38100" dir="2700000" algn="tl">
                    <a:srgbClr val="000000">
                      <a:alpha val="43137"/>
                    </a:srgbClr>
                  </a:outerShdw>
                </a:effectLst>
              </a:rPr>
            </a:br>
            <a:r>
              <a:rPr lang="ru-RU" sz="4000" dirty="0">
                <a:effectLst>
                  <a:outerShdw blurRad="38100" dist="38100" dir="2700000" algn="tl">
                    <a:srgbClr val="000000">
                      <a:alpha val="43137"/>
                    </a:srgbClr>
                  </a:outerShdw>
                </a:effectLst>
              </a:rPr>
              <a:t>Реализация решения</a:t>
            </a:r>
          </a:p>
        </p:txBody>
      </p:sp>
      <p:sp>
        <p:nvSpPr>
          <p:cNvPr id="98307" name="Rectangle 3"/>
          <p:cNvSpPr>
            <a:spLocks noGrp="1" noChangeArrowheads="1"/>
          </p:cNvSpPr>
          <p:nvPr>
            <p:ph idx="1"/>
          </p:nvPr>
        </p:nvSpPr>
        <p:spPr>
          <a:noFill/>
          <a:ln/>
        </p:spPr>
        <p:txBody>
          <a:bodyPr/>
          <a:lstStyle/>
          <a:p>
            <a:pPr>
              <a:lnSpc>
                <a:spcPct val="90000"/>
              </a:lnSpc>
              <a:buClr>
                <a:schemeClr val="tx1">
                  <a:lumMod val="95000"/>
                </a:schemeClr>
              </a:buClr>
            </a:pPr>
            <a:r>
              <a:rPr lang="ru-RU" dirty="0"/>
              <a:t>Планирование и организация выполнения принятого решения , план мероприятий и учет интересов для принятия решения данного решения исполнителем.</a:t>
            </a:r>
          </a:p>
          <a:p>
            <a:pPr>
              <a:lnSpc>
                <a:spcPct val="90000"/>
              </a:lnSpc>
              <a:buClr>
                <a:schemeClr val="tx1">
                  <a:lumMod val="95000"/>
                </a:schemeClr>
              </a:buClr>
            </a:pPr>
            <a:r>
              <a:rPr lang="ru-RU" dirty="0"/>
              <a:t>Контроль выполнения решения, создание коррекционного механизма, в основе которого лежит обнаружение ошибок в действиях по выполнению решения и мер, устраняющих ошибки.</a:t>
            </a:r>
          </a:p>
        </p:txBody>
      </p:sp>
      <p:sp>
        <p:nvSpPr>
          <p:cNvPr id="6" name="Дата 5"/>
          <p:cNvSpPr>
            <a:spLocks noGrp="1"/>
          </p:cNvSpPr>
          <p:nvPr>
            <p:ph type="dt" sz="half" idx="10"/>
          </p:nvPr>
        </p:nvSpPr>
        <p:spPr/>
        <p:txBody>
          <a:bodyPr/>
          <a:lstStyle/>
          <a:p>
            <a:pPr>
              <a:defRPr/>
            </a:pPr>
            <a:fld id="{A0103267-BC66-4A26-89D0-8197F2846DE8}"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Использование вопросов</a:t>
            </a:r>
          </a:p>
        </p:txBody>
      </p:sp>
      <p:sp>
        <p:nvSpPr>
          <p:cNvPr id="99331" name="Rectangle 3"/>
          <p:cNvSpPr>
            <a:spLocks noGrp="1" noChangeArrowheads="1"/>
          </p:cNvSpPr>
          <p:nvPr>
            <p:ph idx="1"/>
          </p:nvPr>
        </p:nvSpPr>
        <p:spPr>
          <a:noFill/>
          <a:ln/>
        </p:spPr>
        <p:txBody>
          <a:bodyPr/>
          <a:lstStyle/>
          <a:p>
            <a:pPr algn="ctr">
              <a:buFontTx/>
              <a:buNone/>
            </a:pPr>
            <a:r>
              <a:rPr lang="ru-RU" sz="3600" b="1" u="sng" dirty="0"/>
              <a:t>Цель вопросов:</a:t>
            </a:r>
          </a:p>
          <a:p>
            <a:pPr>
              <a:buClr>
                <a:schemeClr val="tx1">
                  <a:lumMod val="95000"/>
                </a:schemeClr>
              </a:buClr>
            </a:pPr>
            <a:r>
              <a:rPr lang="ru-RU" sz="3600" dirty="0"/>
              <a:t>Проверка гипотезы о потребностях сотрудника.</a:t>
            </a:r>
          </a:p>
          <a:p>
            <a:pPr>
              <a:buClr>
                <a:schemeClr val="tx1">
                  <a:lumMod val="95000"/>
                </a:schemeClr>
              </a:buClr>
            </a:pPr>
            <a:r>
              <a:rPr lang="ru-RU" sz="3600" dirty="0"/>
              <a:t>Выявление актуальных потребностей сотрудника.</a:t>
            </a:r>
          </a:p>
          <a:p>
            <a:pPr>
              <a:buClr>
                <a:schemeClr val="tx1">
                  <a:lumMod val="95000"/>
                </a:schemeClr>
              </a:buClr>
            </a:pPr>
            <a:r>
              <a:rPr lang="ru-RU" sz="3600" dirty="0"/>
              <a:t>Подтверждение выявленных потребностей.</a:t>
            </a:r>
          </a:p>
        </p:txBody>
      </p:sp>
      <p:sp>
        <p:nvSpPr>
          <p:cNvPr id="6" name="Дата 5"/>
          <p:cNvSpPr>
            <a:spLocks noGrp="1"/>
          </p:cNvSpPr>
          <p:nvPr>
            <p:ph type="dt" sz="half" idx="10"/>
          </p:nvPr>
        </p:nvSpPr>
        <p:spPr/>
        <p:txBody>
          <a:bodyPr/>
          <a:lstStyle/>
          <a:p>
            <a:pPr>
              <a:defRPr/>
            </a:pPr>
            <a:fld id="{48ED9B7A-CE48-49F4-9F19-220323E23858}"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Ресурсы</a:t>
            </a:r>
          </a:p>
        </p:txBody>
      </p:sp>
      <p:sp>
        <p:nvSpPr>
          <p:cNvPr id="106499" name="Rectangle 3"/>
          <p:cNvSpPr>
            <a:spLocks noGrp="1" noChangeArrowheads="1"/>
          </p:cNvSpPr>
          <p:nvPr>
            <p:ph idx="1"/>
          </p:nvPr>
        </p:nvSpPr>
        <p:spPr>
          <a:noFill/>
          <a:ln/>
        </p:spPr>
        <p:txBody>
          <a:bodyPr/>
          <a:lstStyle/>
          <a:p>
            <a:pPr>
              <a:buClr>
                <a:schemeClr val="tx1">
                  <a:lumMod val="95000"/>
                </a:schemeClr>
              </a:buClr>
            </a:pPr>
            <a:r>
              <a:rPr lang="ru-RU" dirty="0"/>
              <a:t>Информационные </a:t>
            </a:r>
          </a:p>
          <a:p>
            <a:pPr>
              <a:buClr>
                <a:schemeClr val="tx1">
                  <a:lumMod val="95000"/>
                </a:schemeClr>
              </a:buClr>
            </a:pPr>
            <a:r>
              <a:rPr lang="ru-RU" dirty="0"/>
              <a:t>Временные</a:t>
            </a:r>
          </a:p>
          <a:p>
            <a:pPr>
              <a:buClr>
                <a:schemeClr val="tx1">
                  <a:lumMod val="95000"/>
                </a:schemeClr>
              </a:buClr>
            </a:pPr>
            <a:r>
              <a:rPr lang="ru-RU" dirty="0"/>
              <a:t>Финансовые</a:t>
            </a:r>
          </a:p>
          <a:p>
            <a:pPr>
              <a:buClr>
                <a:schemeClr val="tx1">
                  <a:lumMod val="95000"/>
                </a:schemeClr>
              </a:buClr>
            </a:pPr>
            <a:r>
              <a:rPr lang="ru-RU" dirty="0"/>
              <a:t>Материальные</a:t>
            </a:r>
          </a:p>
          <a:p>
            <a:pPr>
              <a:buClr>
                <a:schemeClr val="tx1">
                  <a:lumMod val="95000"/>
                </a:schemeClr>
              </a:buClr>
            </a:pPr>
            <a:r>
              <a:rPr lang="ru-RU" dirty="0"/>
              <a:t>Человеческие</a:t>
            </a:r>
          </a:p>
          <a:p>
            <a:pPr>
              <a:buClr>
                <a:schemeClr val="tx1">
                  <a:lumMod val="95000"/>
                </a:schemeClr>
              </a:buClr>
            </a:pPr>
            <a:r>
              <a:rPr lang="ru-RU" dirty="0"/>
              <a:t>Властные (полномочия)</a:t>
            </a:r>
          </a:p>
        </p:txBody>
      </p:sp>
      <p:sp>
        <p:nvSpPr>
          <p:cNvPr id="6" name="Дата 5"/>
          <p:cNvSpPr>
            <a:spLocks noGrp="1"/>
          </p:cNvSpPr>
          <p:nvPr>
            <p:ph type="dt" sz="half" idx="10"/>
          </p:nvPr>
        </p:nvSpPr>
        <p:spPr/>
        <p:txBody>
          <a:bodyPr/>
          <a:lstStyle/>
          <a:p>
            <a:pPr>
              <a:defRPr/>
            </a:pPr>
            <a:fld id="{4FAEA330-A409-4F1A-90C1-D330A2F5644C}"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Согласования</a:t>
            </a:r>
          </a:p>
        </p:txBody>
      </p:sp>
      <p:sp>
        <p:nvSpPr>
          <p:cNvPr id="107523" name="Rectangle 3"/>
          <p:cNvSpPr>
            <a:spLocks noGrp="1" noChangeArrowheads="1"/>
          </p:cNvSpPr>
          <p:nvPr>
            <p:ph idx="1"/>
          </p:nvPr>
        </p:nvSpPr>
        <p:spPr>
          <a:noFill/>
          <a:ln/>
        </p:spPr>
        <p:txBody>
          <a:bodyPr>
            <a:normAutofit lnSpcReduction="10000"/>
          </a:bodyPr>
          <a:lstStyle/>
          <a:p>
            <a:pPr>
              <a:buFontTx/>
              <a:buNone/>
            </a:pPr>
            <a:r>
              <a:rPr lang="ru-RU" dirty="0"/>
              <a:t>	</a:t>
            </a:r>
            <a:r>
              <a:rPr lang="ru-RU" sz="2800" dirty="0"/>
              <a:t>Работники, которым поставлена задача, обязательно согласовать с руководителям ресурсы:</a:t>
            </a:r>
          </a:p>
          <a:p>
            <a:pPr>
              <a:buClr>
                <a:schemeClr val="tx1">
                  <a:lumMod val="95000"/>
                </a:schemeClr>
              </a:buClr>
            </a:pPr>
            <a:r>
              <a:rPr lang="ru-RU" sz="2800" dirty="0"/>
              <a:t>Денежный фонд на решение поставленной задачи;</a:t>
            </a:r>
          </a:p>
          <a:p>
            <a:pPr>
              <a:buClr>
                <a:schemeClr val="tx1">
                  <a:lumMod val="95000"/>
                </a:schemeClr>
              </a:buClr>
            </a:pPr>
            <a:r>
              <a:rPr lang="ru-RU" sz="2800" dirty="0"/>
              <a:t>Лиц, с которыми необходимо  вступить в контакт, для решения поставленной задачи;</a:t>
            </a:r>
          </a:p>
          <a:p>
            <a:pPr>
              <a:buClr>
                <a:schemeClr val="tx1">
                  <a:lumMod val="95000"/>
                </a:schemeClr>
              </a:buClr>
            </a:pPr>
            <a:r>
              <a:rPr lang="ru-RU" sz="2800" dirty="0"/>
              <a:t>Право подписей необходимой документации (полномочия)</a:t>
            </a:r>
          </a:p>
        </p:txBody>
      </p:sp>
      <p:sp>
        <p:nvSpPr>
          <p:cNvPr id="6" name="Дата 5"/>
          <p:cNvSpPr>
            <a:spLocks noGrp="1"/>
          </p:cNvSpPr>
          <p:nvPr>
            <p:ph type="dt" sz="half" idx="10"/>
          </p:nvPr>
        </p:nvSpPr>
        <p:spPr/>
        <p:txBody>
          <a:bodyPr/>
          <a:lstStyle/>
          <a:p>
            <a:pPr>
              <a:defRPr/>
            </a:pPr>
            <a:fld id="{3AE5A1BB-87F3-45B9-A6B3-9420E2BF42BB}"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Виды контроля:</a:t>
            </a:r>
          </a:p>
        </p:txBody>
      </p:sp>
      <p:sp>
        <p:nvSpPr>
          <p:cNvPr id="108547" name="Rectangle 3"/>
          <p:cNvSpPr>
            <a:spLocks noGrp="1" noChangeArrowheads="1"/>
          </p:cNvSpPr>
          <p:nvPr>
            <p:ph idx="1"/>
          </p:nvPr>
        </p:nvSpPr>
        <p:spPr>
          <a:noFill/>
          <a:ln/>
        </p:spPr>
        <p:txBody>
          <a:bodyPr/>
          <a:lstStyle/>
          <a:p>
            <a:pPr>
              <a:buClr>
                <a:schemeClr val="tx1">
                  <a:lumMod val="95000"/>
                </a:schemeClr>
              </a:buClr>
            </a:pPr>
            <a:r>
              <a:rPr lang="ru-RU" sz="2800" dirty="0"/>
              <a:t>Наблюдение и личное участие</a:t>
            </a:r>
          </a:p>
          <a:p>
            <a:pPr>
              <a:buClr>
                <a:schemeClr val="tx1">
                  <a:lumMod val="95000"/>
                </a:schemeClr>
              </a:buClr>
            </a:pPr>
            <a:r>
              <a:rPr lang="ru-RU" sz="2800" dirty="0"/>
              <a:t>Текущая статистика</a:t>
            </a:r>
          </a:p>
          <a:p>
            <a:pPr>
              <a:buClr>
                <a:schemeClr val="tx1">
                  <a:lumMod val="95000"/>
                </a:schemeClr>
              </a:buClr>
            </a:pPr>
            <a:r>
              <a:rPr lang="ru-RU" sz="2800" dirty="0"/>
              <a:t>Регулярные отчеты и доклады</a:t>
            </a:r>
          </a:p>
          <a:p>
            <a:pPr>
              <a:buClr>
                <a:schemeClr val="tx1">
                  <a:lumMod val="95000"/>
                </a:schemeClr>
              </a:buClr>
            </a:pPr>
            <a:r>
              <a:rPr lang="ru-RU" sz="2800" dirty="0"/>
              <a:t>Опросы и обсуждения</a:t>
            </a:r>
          </a:p>
          <a:p>
            <a:pPr>
              <a:buClr>
                <a:schemeClr val="tx1">
                  <a:lumMod val="95000"/>
                </a:schemeClr>
              </a:buClr>
            </a:pPr>
            <a:r>
              <a:rPr lang="ru-RU" sz="2800" dirty="0"/>
              <a:t>Собственная база данных</a:t>
            </a:r>
          </a:p>
          <a:p>
            <a:pPr>
              <a:buClr>
                <a:schemeClr val="tx1">
                  <a:lumMod val="95000"/>
                </a:schemeClr>
              </a:buClr>
            </a:pPr>
            <a:r>
              <a:rPr lang="ru-RU" sz="2800" dirty="0"/>
              <a:t>Отчетность в экстренных случаях</a:t>
            </a:r>
          </a:p>
        </p:txBody>
      </p:sp>
      <p:sp>
        <p:nvSpPr>
          <p:cNvPr id="6" name="Дата 5"/>
          <p:cNvSpPr>
            <a:spLocks noGrp="1"/>
          </p:cNvSpPr>
          <p:nvPr>
            <p:ph type="dt" sz="half" idx="10"/>
          </p:nvPr>
        </p:nvSpPr>
        <p:spPr/>
        <p:txBody>
          <a:bodyPr/>
          <a:lstStyle/>
          <a:p>
            <a:pPr>
              <a:defRPr/>
            </a:pPr>
            <a:fld id="{A7E96810-009D-406B-9857-F657617B4D7E}"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noFill/>
          <a:ln/>
        </p:spPr>
        <p:txBody>
          <a:bodyPr>
            <a:normAutofit fontScale="90000"/>
          </a:bodyPr>
          <a:lstStyle/>
          <a:p>
            <a:r>
              <a:rPr lang="ru-RU" sz="4000" dirty="0">
                <a:effectLst>
                  <a:outerShdw blurRad="38100" dist="38100" dir="2700000" algn="tl">
                    <a:srgbClr val="000000">
                      <a:alpha val="43137"/>
                    </a:srgbClr>
                  </a:outerShdw>
                </a:effectLst>
              </a:rPr>
              <a:t>Этап 4</a:t>
            </a:r>
            <a:br>
              <a:rPr lang="ru-RU" sz="4000" dirty="0">
                <a:effectLst>
                  <a:outerShdw blurRad="38100" dist="38100" dir="2700000" algn="tl">
                    <a:srgbClr val="000000">
                      <a:alpha val="43137"/>
                    </a:srgbClr>
                  </a:outerShdw>
                </a:effectLst>
              </a:rPr>
            </a:br>
            <a:r>
              <a:rPr lang="ru-RU" sz="4000" dirty="0">
                <a:effectLst>
                  <a:outerShdw blurRad="38100" dist="38100" dir="2700000" algn="tl">
                    <a:srgbClr val="000000">
                      <a:alpha val="43137"/>
                    </a:srgbClr>
                  </a:outerShdw>
                </a:effectLst>
              </a:rPr>
              <a:t>Оценка. Обратная связь.</a:t>
            </a:r>
          </a:p>
        </p:txBody>
      </p:sp>
      <p:sp>
        <p:nvSpPr>
          <p:cNvPr id="109571" name="Rectangle 3"/>
          <p:cNvSpPr>
            <a:spLocks noGrp="1" noChangeArrowheads="1"/>
          </p:cNvSpPr>
          <p:nvPr>
            <p:ph idx="1"/>
          </p:nvPr>
        </p:nvSpPr>
        <p:spPr>
          <a:noFill/>
          <a:ln/>
        </p:spPr>
        <p:txBody>
          <a:bodyPr/>
          <a:lstStyle/>
          <a:p>
            <a:pPr algn="ctr">
              <a:lnSpc>
                <a:spcPct val="80000"/>
              </a:lnSpc>
              <a:buFontTx/>
              <a:buNone/>
            </a:pPr>
            <a:r>
              <a:rPr lang="ru-RU" sz="2800" b="1" u="sng" dirty="0"/>
              <a:t>Правила обратной связи</a:t>
            </a:r>
          </a:p>
          <a:p>
            <a:pPr>
              <a:lnSpc>
                <a:spcPct val="80000"/>
              </a:lnSpc>
              <a:buClr>
                <a:schemeClr val="tx1">
                  <a:lumMod val="95000"/>
                </a:schemeClr>
              </a:buClr>
            </a:pPr>
            <a:r>
              <a:rPr lang="ru-RU" sz="2400" dirty="0"/>
              <a:t>Вовлекайте сотрудника в обсуждение его поступков.</a:t>
            </a:r>
          </a:p>
          <a:p>
            <a:pPr>
              <a:lnSpc>
                <a:spcPct val="80000"/>
              </a:lnSpc>
              <a:buClr>
                <a:schemeClr val="tx1">
                  <a:lumMod val="95000"/>
                </a:schemeClr>
              </a:buClr>
            </a:pPr>
            <a:r>
              <a:rPr lang="ru-RU" sz="2400" dirty="0" smtClean="0"/>
              <a:t>Концентрируйтесь </a:t>
            </a:r>
            <a:r>
              <a:rPr lang="ru-RU" sz="2400" dirty="0"/>
              <a:t>на поведении, на его действиях к делу, а не отношении к делу.</a:t>
            </a:r>
          </a:p>
          <a:p>
            <a:pPr>
              <a:lnSpc>
                <a:spcPct val="80000"/>
              </a:lnSpc>
              <a:buClr>
                <a:schemeClr val="tx1">
                  <a:lumMod val="95000"/>
                </a:schemeClr>
              </a:buClr>
            </a:pPr>
            <a:r>
              <a:rPr lang="ru-RU" sz="2400" dirty="0"/>
              <a:t>Предполагайте, что сотрудник не осознаёт существование проблемы.</a:t>
            </a:r>
          </a:p>
          <a:p>
            <a:pPr>
              <a:lnSpc>
                <a:spcPct val="80000"/>
              </a:lnSpc>
              <a:buClr>
                <a:schemeClr val="tx1">
                  <a:lumMod val="95000"/>
                </a:schemeClr>
              </a:buClr>
            </a:pPr>
            <a:r>
              <a:rPr lang="ru-RU" sz="2400" dirty="0"/>
              <a:t>Давайте сотруднику четкое понимание того, что должно быть сделано.</a:t>
            </a:r>
          </a:p>
          <a:p>
            <a:pPr>
              <a:lnSpc>
                <a:spcPct val="80000"/>
              </a:lnSpc>
              <a:buClr>
                <a:schemeClr val="tx1">
                  <a:lumMod val="95000"/>
                </a:schemeClr>
              </a:buClr>
            </a:pPr>
            <a:r>
              <a:rPr lang="ru-RU" sz="2400" dirty="0"/>
              <a:t>Проверяйте выполнение сотрудником оговоренных действий.</a:t>
            </a:r>
          </a:p>
          <a:p>
            <a:pPr>
              <a:lnSpc>
                <a:spcPct val="80000"/>
              </a:lnSpc>
              <a:buClr>
                <a:schemeClr val="tx1">
                  <a:lumMod val="95000"/>
                </a:schemeClr>
              </a:buClr>
            </a:pPr>
            <a:r>
              <a:rPr lang="ru-RU" sz="2400" dirty="0"/>
              <a:t>Хвалите сотрудника за исправление ошибок.</a:t>
            </a:r>
          </a:p>
        </p:txBody>
      </p:sp>
      <p:sp>
        <p:nvSpPr>
          <p:cNvPr id="6" name="Дата 5"/>
          <p:cNvSpPr>
            <a:spLocks noGrp="1"/>
          </p:cNvSpPr>
          <p:nvPr>
            <p:ph type="dt" sz="half" idx="10"/>
          </p:nvPr>
        </p:nvSpPr>
        <p:spPr/>
        <p:txBody>
          <a:bodyPr/>
          <a:lstStyle/>
          <a:p>
            <a:pPr>
              <a:defRPr/>
            </a:pPr>
            <a:fld id="{3CAEE673-D4B1-46A5-9262-7C9D85FCCE48}"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Обратная связь</a:t>
            </a:r>
          </a:p>
        </p:txBody>
      </p:sp>
      <p:sp>
        <p:nvSpPr>
          <p:cNvPr id="110595" name="Rectangle 3"/>
          <p:cNvSpPr>
            <a:spLocks noGrp="1" noChangeArrowheads="1"/>
          </p:cNvSpPr>
          <p:nvPr>
            <p:ph type="body" sz="half" idx="1"/>
          </p:nvPr>
        </p:nvSpPr>
        <p:spPr>
          <a:noFill/>
          <a:ln/>
        </p:spPr>
        <p:txBody>
          <a:bodyPr/>
          <a:lstStyle/>
          <a:p>
            <a:pPr>
              <a:buClr>
                <a:schemeClr val="tx1">
                  <a:lumMod val="95000"/>
                </a:schemeClr>
              </a:buClr>
            </a:pPr>
            <a:r>
              <a:rPr lang="ru-RU" sz="2800" dirty="0"/>
              <a:t>Анализ сложившейся ситуации после реализации решения.</a:t>
            </a:r>
          </a:p>
          <a:p>
            <a:pPr>
              <a:buClr>
                <a:schemeClr val="tx1">
                  <a:lumMod val="95000"/>
                </a:schemeClr>
              </a:buClr>
            </a:pPr>
            <a:r>
              <a:rPr lang="ru-RU" sz="2800" dirty="0"/>
              <a:t>Соответствие полученных результатов целям и критериям их успешности. </a:t>
            </a:r>
          </a:p>
          <a:p>
            <a:pPr>
              <a:buFontTx/>
              <a:buNone/>
            </a:pPr>
            <a:endParaRPr lang="ru-RU" sz="2800" dirty="0"/>
          </a:p>
          <a:p>
            <a:pPr>
              <a:buFontTx/>
              <a:buNone/>
            </a:pPr>
            <a:endParaRPr lang="ru-RU" sz="2800" dirty="0"/>
          </a:p>
          <a:p>
            <a:pPr>
              <a:buFontTx/>
              <a:buNone/>
            </a:pPr>
            <a:endParaRPr lang="ru-RU" sz="2800" dirty="0"/>
          </a:p>
        </p:txBody>
      </p:sp>
      <p:graphicFrame>
        <p:nvGraphicFramePr>
          <p:cNvPr id="110619" name="Group 27"/>
          <p:cNvGraphicFramePr>
            <a:graphicFrameLocks noGrp="1"/>
          </p:cNvGraphicFramePr>
          <p:nvPr>
            <p:ph sz="half" idx="2"/>
          </p:nvPr>
        </p:nvGraphicFramePr>
        <p:xfrm>
          <a:off x="4211960" y="1628775"/>
          <a:ext cx="4543103" cy="2379663"/>
        </p:xfrm>
        <a:graphic>
          <a:graphicData uri="http://schemas.openxmlformats.org/drawingml/2006/table">
            <a:tbl>
              <a:tblPr/>
              <a:tblGrid>
                <a:gridCol w="1584176"/>
                <a:gridCol w="2958927"/>
              </a:tblGrid>
              <a:tr h="1008063">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800" b="0" i="0" u="none" strike="noStrike" cap="none" normalizeH="0" baseline="0" smtClean="0">
                          <a:ln>
                            <a:noFill/>
                          </a:ln>
                          <a:solidFill>
                            <a:srgbClr val="FF0000"/>
                          </a:solidFill>
                          <a:effectLst/>
                          <a:latin typeface="Garamond" pitchFamily="18" charset="0"/>
                        </a:rPr>
                        <a:t>ДА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800" b="0" i="0" u="none" strike="noStrike" cap="none" normalizeH="0" baseline="0" smtClean="0">
                          <a:ln>
                            <a:noFill/>
                          </a:ln>
                          <a:solidFill>
                            <a:schemeClr val="tx1"/>
                          </a:solidFill>
                          <a:effectLst/>
                          <a:latin typeface="Garamond" pitchFamily="18" charset="0"/>
                        </a:rPr>
                        <a:t>Закрепление достигнутого</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66838">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800" b="0" i="0" u="none" strike="noStrike" cap="none" normalizeH="0" baseline="0" smtClean="0">
                          <a:ln>
                            <a:noFill/>
                          </a:ln>
                          <a:solidFill>
                            <a:srgbClr val="FF0000"/>
                          </a:solidFill>
                          <a:effectLst/>
                          <a:latin typeface="Garamond" pitchFamily="18" charset="0"/>
                        </a:rPr>
                        <a:t>НЕТ</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r>
                        <a:rPr kumimoji="0" lang="ru-RU" sz="2800" b="0" i="0" u="none" strike="noStrike" cap="none" normalizeH="0" baseline="0" dirty="0" smtClean="0">
                          <a:ln>
                            <a:noFill/>
                          </a:ln>
                          <a:solidFill>
                            <a:schemeClr val="tx1"/>
                          </a:solidFill>
                          <a:effectLst/>
                          <a:latin typeface="Garamond" pitchFamily="18" charset="0"/>
                        </a:rPr>
                        <a:t>Решение о корректирующих действий</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7" name="Дата 16"/>
          <p:cNvSpPr>
            <a:spLocks noGrp="1"/>
          </p:cNvSpPr>
          <p:nvPr>
            <p:ph type="dt" sz="quarter" idx="10"/>
          </p:nvPr>
        </p:nvSpPr>
        <p:spPr/>
        <p:txBody>
          <a:bodyPr/>
          <a:lstStyle/>
          <a:p>
            <a:pPr>
              <a:defRPr/>
            </a:pPr>
            <a:fld id="{80FD51C5-B144-44A1-93BF-A719779C9C30}" type="datetime1">
              <a:rPr lang="ru-RU" smtClean="0"/>
              <a:pPr>
                <a:defRPr/>
              </a:pPr>
              <a:t>10.03.2014</a:t>
            </a:fld>
            <a:endParaRPr lang="en-US"/>
          </a:p>
        </p:txBody>
      </p:sp>
      <p:sp>
        <p:nvSpPr>
          <p:cNvPr id="18" name="Номер слайда 17"/>
          <p:cNvSpPr>
            <a:spLocks noGrp="1"/>
          </p:cNvSpPr>
          <p:nvPr>
            <p:ph type="sldNum" sz="quarter" idx="12"/>
          </p:nvPr>
        </p:nvSpPr>
        <p:spPr/>
        <p:txBody>
          <a:bodyPr/>
          <a:lstStyle/>
          <a:p>
            <a:pPr>
              <a:defRPr/>
            </a:pPr>
            <a:fld id="{79A8E073-C638-4B0D-B002-D466D38D2A9F}" type="slidenum">
              <a:rPr lang="en-US" smtClean="0"/>
              <a:pPr>
                <a:defRPr/>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noFill/>
          <a:ln/>
        </p:spPr>
        <p:txBody>
          <a:bodyPr>
            <a:normAutofit fontScale="90000"/>
          </a:bodyPr>
          <a:lstStyle/>
          <a:p>
            <a:r>
              <a:rPr lang="ru-RU" sz="4000" dirty="0">
                <a:effectLst>
                  <a:outerShdw blurRad="38100" dist="38100" dir="2700000" algn="tl">
                    <a:srgbClr val="000000">
                      <a:alpha val="43137"/>
                    </a:srgbClr>
                  </a:outerShdw>
                </a:effectLst>
              </a:rPr>
              <a:t>Решение о корректирующих действий</a:t>
            </a:r>
          </a:p>
        </p:txBody>
      </p:sp>
      <p:graphicFrame>
        <p:nvGraphicFramePr>
          <p:cNvPr id="112721" name="Group 81"/>
          <p:cNvGraphicFramePr>
            <a:graphicFrameLocks noGrp="1"/>
          </p:cNvGraphicFramePr>
          <p:nvPr>
            <p:ph type="tbl" idx="1"/>
          </p:nvPr>
        </p:nvGraphicFramePr>
        <p:xfrm>
          <a:off x="457200" y="1600200"/>
          <a:ext cx="8229600" cy="4816158"/>
        </p:xfrm>
        <a:graphic>
          <a:graphicData uri="http://schemas.openxmlformats.org/drawingml/2006/table">
            <a:tbl>
              <a:tblPr/>
              <a:tblGrid>
                <a:gridCol w="2743200"/>
                <a:gridCol w="2743200"/>
                <a:gridCol w="2743200"/>
              </a:tblGrid>
              <a:tr h="898525">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dirty="0" smtClean="0">
                          <a:ln>
                            <a:noFill/>
                          </a:ln>
                          <a:solidFill>
                            <a:schemeClr val="tx1"/>
                          </a:solidFill>
                          <a:effectLst/>
                          <a:latin typeface="Garamond" pitchFamily="18" charset="0"/>
                        </a:rPr>
                        <a:t>Причины пересмотра целей или планов</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Причины продолжения действий без изменений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Виды корректирующих действий</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Изменившиеся обстоятельства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Отставание не велико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Привлечение доп. ресурсов</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8525">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Ошибка в планировании</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dirty="0" smtClean="0">
                          <a:ln>
                            <a:noFill/>
                          </a:ln>
                          <a:solidFill>
                            <a:schemeClr val="tx1"/>
                          </a:solidFill>
                          <a:effectLst/>
                          <a:latin typeface="Garamond" pitchFamily="18" charset="0"/>
                        </a:rPr>
                        <a:t>Изменение целей не возможно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Выполнение работ заново</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endParaRPr kumimoji="0" lang="ru-RU" sz="2000" b="0" i="0" u="none" strike="noStrike" cap="none" normalizeH="0" baseline="0" smtClean="0">
                        <a:ln>
                          <a:noFill/>
                        </a:ln>
                        <a:solidFill>
                          <a:schemeClr val="tx1"/>
                        </a:solidFill>
                        <a:effectLst/>
                        <a:latin typeface="Garamond"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Не ясны истинные причины отставания</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smtClean="0">
                          <a:ln>
                            <a:noFill/>
                          </a:ln>
                          <a:solidFill>
                            <a:schemeClr val="tx1"/>
                          </a:solidFill>
                          <a:effectLst/>
                          <a:latin typeface="Garamond" pitchFamily="18" charset="0"/>
                        </a:rPr>
                        <a:t>Изменение последовательности работ</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852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endParaRPr kumimoji="0" lang="ru-RU" sz="2000" b="0" i="0" u="none" strike="noStrike" cap="none" normalizeH="0" baseline="0" smtClean="0">
                        <a:ln>
                          <a:noFill/>
                        </a:ln>
                        <a:solidFill>
                          <a:schemeClr val="tx1"/>
                        </a:solidFill>
                        <a:effectLst/>
                        <a:latin typeface="Garamond"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Tx/>
                        <a:buNone/>
                        <a:tabLst/>
                      </a:pPr>
                      <a:endParaRPr kumimoji="0" lang="ru-RU" sz="2000" b="0" i="0" u="none" strike="noStrike" cap="none" normalizeH="0" baseline="0" smtClean="0">
                        <a:ln>
                          <a:noFill/>
                        </a:ln>
                        <a:solidFill>
                          <a:schemeClr val="tx1"/>
                        </a:solidFill>
                        <a:effectLst/>
                        <a:latin typeface="Garamond"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2000" b="0" i="0" u="none" strike="noStrike" cap="none" normalizeH="0" baseline="0" dirty="0" smtClean="0">
                          <a:ln>
                            <a:noFill/>
                          </a:ln>
                          <a:solidFill>
                            <a:schemeClr val="tx1"/>
                          </a:solidFill>
                          <a:effectLst/>
                          <a:latin typeface="Garamond" pitchFamily="18" charset="0"/>
                        </a:rPr>
                        <a:t>Изменение процедуры методов, обучение персонала</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1" name="Дата 30"/>
          <p:cNvSpPr>
            <a:spLocks noGrp="1"/>
          </p:cNvSpPr>
          <p:nvPr>
            <p:ph type="dt" sz="quarter" idx="10"/>
          </p:nvPr>
        </p:nvSpPr>
        <p:spPr/>
        <p:txBody>
          <a:bodyPr/>
          <a:lstStyle/>
          <a:p>
            <a:pPr>
              <a:defRPr/>
            </a:pPr>
            <a:fld id="{BA4C4717-0DCF-4BBD-9E98-E147CA636C12}" type="datetime1">
              <a:rPr lang="ru-RU" smtClean="0"/>
              <a:pPr>
                <a:defRPr/>
              </a:pPr>
              <a:t>10.03.2014</a:t>
            </a:fld>
            <a:endParaRPr lang="en-US"/>
          </a:p>
        </p:txBody>
      </p:sp>
      <p:sp>
        <p:nvSpPr>
          <p:cNvPr id="32" name="Номер слайда 31"/>
          <p:cNvSpPr>
            <a:spLocks noGrp="1"/>
          </p:cNvSpPr>
          <p:nvPr>
            <p:ph type="sldNum" sz="quarter" idx="12"/>
          </p:nvPr>
        </p:nvSpPr>
        <p:spPr/>
        <p:txBody>
          <a:bodyPr/>
          <a:lstStyle/>
          <a:p>
            <a:pPr>
              <a:defRPr/>
            </a:pPr>
            <a:fld id="{9B01CDEA-1441-452F-ACC5-31C97D7FD1B6}" type="slidenum">
              <a:rPr lang="en-US" smtClean="0"/>
              <a:pPr>
                <a:defRPr/>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Уровень готовности</a:t>
            </a:r>
          </a:p>
        </p:txBody>
      </p:sp>
      <p:sp>
        <p:nvSpPr>
          <p:cNvPr id="115715" name="Rectangle 3"/>
          <p:cNvSpPr>
            <a:spLocks noGrp="1" noChangeArrowheads="1"/>
          </p:cNvSpPr>
          <p:nvPr>
            <p:ph idx="1"/>
          </p:nvPr>
        </p:nvSpPr>
        <p:spPr>
          <a:noFill/>
          <a:ln/>
        </p:spPr>
        <p:txBody>
          <a:bodyPr>
            <a:normAutofit/>
          </a:bodyPr>
          <a:lstStyle/>
          <a:p>
            <a:pPr algn="ctr">
              <a:buFontTx/>
              <a:buNone/>
            </a:pPr>
            <a:r>
              <a:rPr lang="ru-RU" sz="2800" b="1" u="sng" dirty="0" smtClean="0"/>
              <a:t>Способность</a:t>
            </a:r>
            <a:r>
              <a:rPr lang="ru-RU" sz="2800" b="1" dirty="0" smtClean="0">
                <a:solidFill>
                  <a:srgbClr val="FF0000"/>
                </a:solidFill>
              </a:rPr>
              <a:t> </a:t>
            </a:r>
            <a:r>
              <a:rPr lang="ru-RU" sz="2400" dirty="0" smtClean="0"/>
              <a:t>– </a:t>
            </a:r>
            <a:r>
              <a:rPr lang="ru-RU" sz="2400" dirty="0"/>
              <a:t>наличие необходимых для выполнения задачи:</a:t>
            </a:r>
          </a:p>
          <a:p>
            <a:pPr>
              <a:buClr>
                <a:schemeClr val="tx1">
                  <a:lumMod val="95000"/>
                </a:schemeClr>
              </a:buClr>
            </a:pPr>
            <a:r>
              <a:rPr lang="ru-RU" sz="2400" b="1" u="sng" dirty="0"/>
              <a:t>Знаний</a:t>
            </a:r>
          </a:p>
          <a:p>
            <a:pPr>
              <a:buClr>
                <a:schemeClr val="tx1">
                  <a:lumMod val="95000"/>
                </a:schemeClr>
              </a:buClr>
            </a:pPr>
            <a:r>
              <a:rPr lang="ru-RU" sz="2400" b="1" u="sng" dirty="0"/>
              <a:t>Опыта</a:t>
            </a:r>
          </a:p>
          <a:p>
            <a:pPr>
              <a:buClr>
                <a:schemeClr val="tx1">
                  <a:lumMod val="95000"/>
                </a:schemeClr>
              </a:buClr>
            </a:pPr>
            <a:r>
              <a:rPr lang="ru-RU" sz="2400" b="1" u="sng" dirty="0"/>
              <a:t>Навыков</a:t>
            </a:r>
          </a:p>
          <a:p>
            <a:pPr algn="ctr">
              <a:buFontTx/>
              <a:buNone/>
            </a:pPr>
            <a:r>
              <a:rPr lang="ru-RU" sz="2800" b="1" u="sng" dirty="0" smtClean="0"/>
              <a:t>Мотивированность</a:t>
            </a:r>
            <a:r>
              <a:rPr lang="ru-RU" sz="2800" b="1" dirty="0" smtClean="0">
                <a:solidFill>
                  <a:srgbClr val="FF0000"/>
                </a:solidFill>
              </a:rPr>
              <a:t> </a:t>
            </a:r>
            <a:r>
              <a:rPr lang="ru-RU" sz="2400" dirty="0" smtClean="0"/>
              <a:t>– </a:t>
            </a:r>
            <a:r>
              <a:rPr lang="ru-RU" sz="2400" dirty="0"/>
              <a:t>испытываемые в отношении конкретной задачи:</a:t>
            </a:r>
          </a:p>
          <a:p>
            <a:pPr>
              <a:buClr>
                <a:schemeClr val="tx1">
                  <a:lumMod val="95000"/>
                </a:schemeClr>
              </a:buClr>
            </a:pPr>
            <a:r>
              <a:rPr lang="ru-RU" sz="2400" dirty="0"/>
              <a:t>Уверенность </a:t>
            </a:r>
          </a:p>
          <a:p>
            <a:pPr>
              <a:buClr>
                <a:schemeClr val="tx1">
                  <a:lumMod val="95000"/>
                </a:schemeClr>
              </a:buClr>
            </a:pPr>
            <a:r>
              <a:rPr lang="ru-RU" sz="2400" dirty="0"/>
              <a:t>Самоотдача</a:t>
            </a:r>
          </a:p>
          <a:p>
            <a:pPr>
              <a:buClr>
                <a:schemeClr val="tx1">
                  <a:lumMod val="95000"/>
                </a:schemeClr>
              </a:buClr>
            </a:pPr>
            <a:r>
              <a:rPr lang="ru-RU" sz="2400" dirty="0"/>
              <a:t>Мотивация</a:t>
            </a:r>
          </a:p>
          <a:p>
            <a:pPr algn="ctr">
              <a:buFontTx/>
              <a:buNone/>
            </a:pPr>
            <a:endParaRPr lang="ru-RU" sz="2400" u="sng" dirty="0"/>
          </a:p>
        </p:txBody>
      </p:sp>
      <p:sp>
        <p:nvSpPr>
          <p:cNvPr id="6" name="Дата 5"/>
          <p:cNvSpPr>
            <a:spLocks noGrp="1"/>
          </p:cNvSpPr>
          <p:nvPr>
            <p:ph type="dt" sz="half" idx="10"/>
          </p:nvPr>
        </p:nvSpPr>
        <p:spPr/>
        <p:txBody>
          <a:bodyPr/>
          <a:lstStyle/>
          <a:p>
            <a:pPr>
              <a:defRPr/>
            </a:pPr>
            <a:fld id="{C16CCFE7-DB3F-482B-A375-BB396E1062A6}"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57200" y="274638"/>
            <a:ext cx="8229600" cy="777875"/>
          </a:xfrm>
          <a:noFill/>
          <a:ln/>
        </p:spPr>
        <p:txBody>
          <a:bodyPr>
            <a:normAutofit fontScale="90000"/>
          </a:bodyPr>
          <a:lstStyle/>
          <a:p>
            <a:r>
              <a:rPr lang="ru-RU" dirty="0">
                <a:effectLst>
                  <a:outerShdw blurRad="38100" dist="38100" dir="2700000" algn="tl">
                    <a:srgbClr val="000000">
                      <a:alpha val="43137"/>
                    </a:srgbClr>
                  </a:outerShdw>
                </a:effectLst>
              </a:rPr>
              <a:t>Уровень готовности </a:t>
            </a:r>
          </a:p>
        </p:txBody>
      </p:sp>
      <p:sp>
        <p:nvSpPr>
          <p:cNvPr id="116739" name="Rectangle 3"/>
          <p:cNvSpPr>
            <a:spLocks noGrp="1" noChangeArrowheads="1"/>
          </p:cNvSpPr>
          <p:nvPr>
            <p:ph idx="1"/>
          </p:nvPr>
        </p:nvSpPr>
        <p:spPr>
          <a:xfrm>
            <a:off x="457200" y="1196975"/>
            <a:ext cx="8229600" cy="4899025"/>
          </a:xfrm>
          <a:noFill/>
          <a:ln/>
        </p:spPr>
        <p:txBody>
          <a:bodyPr/>
          <a:lstStyle/>
          <a:p>
            <a:pPr algn="ctr">
              <a:lnSpc>
                <a:spcPct val="90000"/>
              </a:lnSpc>
              <a:buFontTx/>
              <a:buNone/>
            </a:pPr>
            <a:r>
              <a:rPr lang="en-US" sz="2800" b="1" u="sng" dirty="0"/>
              <a:t>R1</a:t>
            </a:r>
            <a:r>
              <a:rPr lang="ru-RU" sz="2800" b="1" u="sng" dirty="0"/>
              <a:t>: </a:t>
            </a:r>
            <a:r>
              <a:rPr lang="ru-RU" sz="2800" b="1" u="sng" dirty="0" err="1" smtClean="0"/>
              <a:t>Некомпетентность+Немотивированность</a:t>
            </a:r>
            <a:endParaRPr lang="ru-RU" sz="2800" b="1" u="sng" dirty="0"/>
          </a:p>
          <a:p>
            <a:pPr>
              <a:lnSpc>
                <a:spcPct val="90000"/>
              </a:lnSpc>
              <a:buClr>
                <a:schemeClr val="tx1">
                  <a:lumMod val="95000"/>
                </a:schemeClr>
              </a:buClr>
            </a:pPr>
            <a:r>
              <a:rPr lang="ru-RU" sz="2000" dirty="0"/>
              <a:t>Отсутствие опыта и желания.</a:t>
            </a:r>
          </a:p>
          <a:p>
            <a:pPr>
              <a:lnSpc>
                <a:spcPct val="90000"/>
              </a:lnSpc>
              <a:buClr>
                <a:schemeClr val="tx1">
                  <a:lumMod val="95000"/>
                </a:schemeClr>
              </a:buClr>
            </a:pPr>
            <a:r>
              <a:rPr lang="ru-RU" sz="2000" dirty="0"/>
              <a:t>Несоблюдение основных правил.</a:t>
            </a:r>
          </a:p>
          <a:p>
            <a:pPr>
              <a:lnSpc>
                <a:spcPct val="90000"/>
              </a:lnSpc>
              <a:buClr>
                <a:schemeClr val="tx1">
                  <a:lumMod val="95000"/>
                </a:schemeClr>
              </a:buClr>
            </a:pPr>
            <a:r>
              <a:rPr lang="ru-RU" sz="2000" dirty="0"/>
              <a:t>Откладывание выполнения.</a:t>
            </a:r>
          </a:p>
          <a:p>
            <a:pPr>
              <a:lnSpc>
                <a:spcPct val="90000"/>
              </a:lnSpc>
              <a:buClr>
                <a:schemeClr val="tx1">
                  <a:lumMod val="95000"/>
                </a:schemeClr>
              </a:buClr>
            </a:pPr>
            <a:r>
              <a:rPr lang="ru-RU" sz="2000" dirty="0"/>
              <a:t>Неуверенность, потребность в помощи.</a:t>
            </a:r>
          </a:p>
          <a:p>
            <a:pPr>
              <a:lnSpc>
                <a:spcPct val="90000"/>
              </a:lnSpc>
              <a:buClr>
                <a:schemeClr val="tx1">
                  <a:lumMod val="95000"/>
                </a:schemeClr>
              </a:buClr>
            </a:pPr>
            <a:r>
              <a:rPr lang="ru-RU" sz="2000" dirty="0"/>
              <a:t>Перекладывания ответственности.</a:t>
            </a:r>
          </a:p>
          <a:p>
            <a:pPr>
              <a:lnSpc>
                <a:spcPct val="90000"/>
              </a:lnSpc>
              <a:buClr>
                <a:schemeClr val="tx1">
                  <a:lumMod val="95000"/>
                </a:schemeClr>
              </a:buClr>
            </a:pPr>
            <a:r>
              <a:rPr lang="ru-RU" sz="2000" dirty="0"/>
              <a:t>Непоследовательность, неясное поведение.</a:t>
            </a:r>
          </a:p>
          <a:p>
            <a:pPr>
              <a:lnSpc>
                <a:spcPct val="90000"/>
              </a:lnSpc>
              <a:buClr>
                <a:schemeClr val="tx1">
                  <a:lumMod val="95000"/>
                </a:schemeClr>
              </a:buClr>
            </a:pPr>
            <a:r>
              <a:rPr lang="ru-RU" sz="2000" dirty="0"/>
              <a:t>Защитная позиция.</a:t>
            </a:r>
          </a:p>
          <a:p>
            <a:pPr>
              <a:lnSpc>
                <a:spcPct val="90000"/>
              </a:lnSpc>
              <a:buFontTx/>
              <a:buNone/>
            </a:pPr>
            <a:r>
              <a:rPr lang="ru-RU" sz="2000" b="1" u="sng" dirty="0" smtClean="0"/>
              <a:t>Инструктирование</a:t>
            </a:r>
            <a:r>
              <a:rPr lang="ru-RU" sz="2000" b="1" dirty="0" smtClean="0"/>
              <a:t> :</a:t>
            </a:r>
            <a:endParaRPr lang="ru-RU" sz="2000" b="1" dirty="0"/>
          </a:p>
          <a:p>
            <a:pPr>
              <a:lnSpc>
                <a:spcPct val="90000"/>
              </a:lnSpc>
              <a:buClr>
                <a:schemeClr val="tx1">
                  <a:lumMod val="95000"/>
                </a:schemeClr>
              </a:buClr>
            </a:pPr>
            <a:r>
              <a:rPr lang="ru-RU" sz="2000" dirty="0"/>
              <a:t>Поставить конкретные цели, полностью описать задачу</a:t>
            </a:r>
          </a:p>
          <a:p>
            <a:pPr>
              <a:lnSpc>
                <a:spcPct val="90000"/>
              </a:lnSpc>
              <a:buClr>
                <a:schemeClr val="tx1">
                  <a:lumMod val="95000"/>
                </a:schemeClr>
              </a:buClr>
            </a:pPr>
            <a:r>
              <a:rPr lang="ru-RU" sz="2000" dirty="0"/>
              <a:t>Назвать и показать все шаги выполнения задачи</a:t>
            </a:r>
          </a:p>
          <a:p>
            <a:pPr>
              <a:lnSpc>
                <a:spcPct val="90000"/>
              </a:lnSpc>
              <a:buClr>
                <a:schemeClr val="tx1">
                  <a:lumMod val="95000"/>
                </a:schemeClr>
              </a:buClr>
            </a:pPr>
            <a:r>
              <a:rPr lang="ru-RU" sz="2000" dirty="0"/>
              <a:t>Дать четкие указания, задать правила и нормы</a:t>
            </a:r>
          </a:p>
          <a:p>
            <a:pPr>
              <a:lnSpc>
                <a:spcPct val="90000"/>
              </a:lnSpc>
              <a:buClr>
                <a:schemeClr val="tx1">
                  <a:lumMod val="95000"/>
                </a:schemeClr>
              </a:buClr>
            </a:pPr>
            <a:r>
              <a:rPr lang="ru-RU" sz="2000" dirty="0"/>
              <a:t>Контролировать исполнение задачи по всем шагам, корректировать в случае необходимости.</a:t>
            </a:r>
            <a:endParaRPr lang="ru-RU" sz="2000" dirty="0">
              <a:latin typeface="Arial" charset="0"/>
            </a:endParaRPr>
          </a:p>
        </p:txBody>
      </p:sp>
      <p:sp>
        <p:nvSpPr>
          <p:cNvPr id="6" name="Дата 5"/>
          <p:cNvSpPr>
            <a:spLocks noGrp="1"/>
          </p:cNvSpPr>
          <p:nvPr>
            <p:ph type="dt" sz="half" idx="10"/>
          </p:nvPr>
        </p:nvSpPr>
        <p:spPr/>
        <p:txBody>
          <a:bodyPr/>
          <a:lstStyle/>
          <a:p>
            <a:pPr>
              <a:defRPr/>
            </a:pPr>
            <a:fld id="{C7ABA8D1-B5B3-44A2-972E-610585D488E9}"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457200" y="274638"/>
            <a:ext cx="8229600" cy="561975"/>
          </a:xfrm>
          <a:noFill/>
          <a:ln/>
        </p:spPr>
        <p:txBody>
          <a:bodyPr>
            <a:normAutofit fontScale="90000"/>
          </a:bodyPr>
          <a:lstStyle/>
          <a:p>
            <a:r>
              <a:rPr lang="ru-RU" sz="4000" dirty="0">
                <a:effectLst>
                  <a:outerShdw blurRad="38100" dist="38100" dir="2700000" algn="tl">
                    <a:srgbClr val="000000">
                      <a:alpha val="43137"/>
                    </a:srgbClr>
                  </a:outerShdw>
                </a:effectLst>
              </a:rPr>
              <a:t>Уровень готовности</a:t>
            </a:r>
          </a:p>
        </p:txBody>
      </p:sp>
      <p:sp>
        <p:nvSpPr>
          <p:cNvPr id="117763" name="Rectangle 3"/>
          <p:cNvSpPr>
            <a:spLocks noGrp="1" noChangeArrowheads="1"/>
          </p:cNvSpPr>
          <p:nvPr>
            <p:ph idx="1"/>
          </p:nvPr>
        </p:nvSpPr>
        <p:spPr>
          <a:xfrm>
            <a:off x="457200" y="836613"/>
            <a:ext cx="8229600" cy="5259387"/>
          </a:xfrm>
          <a:noFill/>
          <a:ln/>
        </p:spPr>
        <p:txBody>
          <a:bodyPr>
            <a:normAutofit fontScale="92500"/>
          </a:bodyPr>
          <a:lstStyle/>
          <a:p>
            <a:pPr algn="ctr">
              <a:buFontTx/>
              <a:buNone/>
            </a:pPr>
            <a:r>
              <a:rPr lang="en-US" sz="2800" b="1" u="sng" dirty="0"/>
              <a:t>R2</a:t>
            </a:r>
            <a:r>
              <a:rPr lang="uk-UA" sz="2800" b="1" u="sng" dirty="0"/>
              <a:t>: </a:t>
            </a:r>
            <a:r>
              <a:rPr lang="uk-UA" sz="2800" b="1" u="sng" dirty="0" err="1"/>
              <a:t>Некомпетентность+Мотивированность</a:t>
            </a:r>
            <a:endParaRPr lang="uk-UA" sz="2800" b="1" u="sng" dirty="0"/>
          </a:p>
          <a:p>
            <a:pPr>
              <a:buClr>
                <a:schemeClr val="tx1">
                  <a:lumMod val="95000"/>
                </a:schemeClr>
              </a:buClr>
            </a:pPr>
            <a:r>
              <a:rPr lang="uk-UA" sz="2000" dirty="0" err="1"/>
              <a:t>Потребность</a:t>
            </a:r>
            <a:r>
              <a:rPr lang="uk-UA" sz="2000" dirty="0"/>
              <a:t> в </a:t>
            </a:r>
            <a:r>
              <a:rPr lang="uk-UA" sz="2000" dirty="0" err="1"/>
              <a:t>инструкциях</a:t>
            </a:r>
            <a:r>
              <a:rPr lang="uk-UA" sz="2000" dirty="0"/>
              <a:t> и </a:t>
            </a:r>
            <a:r>
              <a:rPr lang="uk-UA" sz="2000" dirty="0" err="1"/>
              <a:t>постановке</a:t>
            </a:r>
            <a:r>
              <a:rPr lang="uk-UA" sz="2000" dirty="0"/>
              <a:t> задач.</a:t>
            </a:r>
          </a:p>
          <a:p>
            <a:pPr>
              <a:buClr>
                <a:schemeClr val="tx1">
                  <a:lumMod val="95000"/>
                </a:schemeClr>
              </a:buClr>
            </a:pPr>
            <a:r>
              <a:rPr lang="uk-UA" sz="2000" dirty="0" err="1"/>
              <a:t>Новичок-энтузиаст</a:t>
            </a:r>
            <a:r>
              <a:rPr lang="uk-UA" sz="2000" dirty="0"/>
              <a:t>.</a:t>
            </a:r>
          </a:p>
          <a:p>
            <a:pPr>
              <a:buClr>
                <a:schemeClr val="tx1">
                  <a:lumMod val="95000"/>
                </a:schemeClr>
              </a:buClr>
            </a:pPr>
            <a:r>
              <a:rPr lang="uk-UA" sz="2000" dirty="0" err="1"/>
              <a:t>Поверхность</a:t>
            </a:r>
            <a:endParaRPr lang="uk-UA" sz="2000" dirty="0"/>
          </a:p>
          <a:p>
            <a:pPr>
              <a:buClr>
                <a:schemeClr val="tx1">
                  <a:lumMod val="95000"/>
                </a:schemeClr>
              </a:buClr>
            </a:pPr>
            <a:r>
              <a:rPr lang="uk-UA" sz="2000" dirty="0" err="1"/>
              <a:t>Позитивное</a:t>
            </a:r>
            <a:r>
              <a:rPr lang="uk-UA" sz="2000" dirty="0"/>
              <a:t> </a:t>
            </a:r>
            <a:r>
              <a:rPr lang="uk-UA" sz="2000" dirty="0" err="1"/>
              <a:t>восприятие</a:t>
            </a:r>
            <a:r>
              <a:rPr lang="uk-UA" sz="2000" dirty="0"/>
              <a:t> </a:t>
            </a:r>
            <a:r>
              <a:rPr lang="uk-UA" sz="2000" dirty="0" err="1"/>
              <a:t>новой</a:t>
            </a:r>
            <a:r>
              <a:rPr lang="uk-UA" sz="2000" dirty="0"/>
              <a:t> </a:t>
            </a:r>
            <a:r>
              <a:rPr lang="uk-UA" sz="2000" dirty="0" err="1"/>
              <a:t>информации</a:t>
            </a:r>
            <a:r>
              <a:rPr lang="uk-UA" sz="2000" dirty="0"/>
              <a:t> и </a:t>
            </a:r>
            <a:r>
              <a:rPr lang="uk-UA" sz="2000" dirty="0" err="1"/>
              <a:t>поддержки</a:t>
            </a:r>
            <a:r>
              <a:rPr lang="uk-UA" sz="2000" dirty="0"/>
              <a:t>.</a:t>
            </a:r>
          </a:p>
          <a:p>
            <a:pPr>
              <a:buClr>
                <a:schemeClr val="tx1">
                  <a:lumMod val="95000"/>
                </a:schemeClr>
              </a:buClr>
            </a:pPr>
            <a:r>
              <a:rPr lang="uk-UA" sz="2000" dirty="0" err="1"/>
              <a:t>Стремление</a:t>
            </a:r>
            <a:r>
              <a:rPr lang="uk-UA" sz="2000" dirty="0"/>
              <a:t> понять </a:t>
            </a:r>
            <a:r>
              <a:rPr lang="uk-UA" sz="2000" dirty="0" err="1"/>
              <a:t>ожидания</a:t>
            </a:r>
            <a:r>
              <a:rPr lang="uk-UA" sz="2000" dirty="0"/>
              <a:t> </a:t>
            </a:r>
            <a:r>
              <a:rPr lang="uk-UA" sz="2000" dirty="0" err="1"/>
              <a:t>руководителя</a:t>
            </a:r>
            <a:r>
              <a:rPr lang="uk-UA" sz="2000" dirty="0"/>
              <a:t>.</a:t>
            </a:r>
          </a:p>
          <a:p>
            <a:pPr>
              <a:buClr>
                <a:schemeClr val="tx1">
                  <a:lumMod val="95000"/>
                </a:schemeClr>
              </a:buClr>
            </a:pPr>
            <a:r>
              <a:rPr lang="uk-UA" sz="2000" dirty="0" err="1"/>
              <a:t>Нетерпеливость</a:t>
            </a:r>
            <a:r>
              <a:rPr lang="uk-UA" sz="2000" dirty="0"/>
              <a:t>.</a:t>
            </a:r>
          </a:p>
          <a:p>
            <a:pPr algn="ctr">
              <a:buFontTx/>
              <a:buNone/>
            </a:pPr>
            <a:r>
              <a:rPr lang="uk-UA" sz="2000" dirty="0" err="1"/>
              <a:t>Наставничество</a:t>
            </a:r>
            <a:r>
              <a:rPr lang="uk-UA" sz="2000" dirty="0"/>
              <a:t> / </a:t>
            </a:r>
            <a:r>
              <a:rPr lang="uk-UA" sz="2000" dirty="0" err="1"/>
              <a:t>Поддержка</a:t>
            </a:r>
            <a:endParaRPr lang="uk-UA" sz="2000" dirty="0"/>
          </a:p>
          <a:p>
            <a:pPr>
              <a:buClr>
                <a:schemeClr val="tx1">
                  <a:lumMod val="95000"/>
                </a:schemeClr>
              </a:buClr>
            </a:pPr>
            <a:r>
              <a:rPr lang="uk-UA" sz="2000" dirty="0"/>
              <a:t>Поставить </a:t>
            </a:r>
            <a:r>
              <a:rPr lang="uk-UA" sz="2000" dirty="0" err="1"/>
              <a:t>цели</a:t>
            </a:r>
            <a:r>
              <a:rPr lang="uk-UA" sz="2000" dirty="0"/>
              <a:t> и </a:t>
            </a:r>
            <a:r>
              <a:rPr lang="uk-UA" sz="2000" dirty="0" err="1"/>
              <a:t>совместно</a:t>
            </a:r>
            <a:r>
              <a:rPr lang="uk-UA" sz="2000" dirty="0"/>
              <a:t> </a:t>
            </a:r>
            <a:r>
              <a:rPr lang="uk-UA" sz="2000" dirty="0" smtClean="0"/>
              <a:t>осудить </a:t>
            </a:r>
            <a:r>
              <a:rPr lang="uk-UA" sz="2000" dirty="0" err="1"/>
              <a:t>способы</a:t>
            </a:r>
            <a:r>
              <a:rPr lang="uk-UA" sz="2000" dirty="0"/>
              <a:t> </a:t>
            </a:r>
            <a:r>
              <a:rPr lang="uk-UA" sz="2000" dirty="0" err="1"/>
              <a:t>их</a:t>
            </a:r>
            <a:r>
              <a:rPr lang="uk-UA" sz="2000" dirty="0"/>
              <a:t> </a:t>
            </a:r>
            <a:r>
              <a:rPr lang="uk-UA" sz="2000" dirty="0" err="1"/>
              <a:t>достижения</a:t>
            </a:r>
            <a:endParaRPr lang="uk-UA" sz="2000" dirty="0"/>
          </a:p>
          <a:p>
            <a:pPr>
              <a:buClr>
                <a:schemeClr val="tx1">
                  <a:lumMod val="95000"/>
                </a:schemeClr>
              </a:buClr>
            </a:pPr>
            <a:r>
              <a:rPr lang="uk-UA" sz="2000" dirty="0" err="1" smtClean="0"/>
              <a:t>Укреплять</a:t>
            </a:r>
            <a:r>
              <a:rPr lang="uk-UA" sz="2000" dirty="0" smtClean="0"/>
              <a:t> </a:t>
            </a:r>
            <a:r>
              <a:rPr lang="uk-UA" sz="2000" dirty="0" err="1"/>
              <a:t>уверенность</a:t>
            </a:r>
            <a:r>
              <a:rPr lang="uk-UA" sz="2000" dirty="0"/>
              <a:t> </a:t>
            </a:r>
            <a:r>
              <a:rPr lang="uk-UA" sz="2000" dirty="0" err="1"/>
              <a:t>сотрудников</a:t>
            </a:r>
            <a:r>
              <a:rPr lang="uk-UA" sz="2000" dirty="0"/>
              <a:t> в том, </a:t>
            </a:r>
            <a:r>
              <a:rPr lang="uk-UA" sz="2000" dirty="0" err="1"/>
              <a:t>что</a:t>
            </a:r>
            <a:r>
              <a:rPr lang="uk-UA" sz="2000" dirty="0"/>
              <a:t> </a:t>
            </a:r>
            <a:r>
              <a:rPr lang="uk-UA" sz="2000" dirty="0" err="1"/>
              <a:t>они</a:t>
            </a:r>
            <a:r>
              <a:rPr lang="uk-UA" sz="2000" dirty="0"/>
              <a:t> </a:t>
            </a:r>
            <a:r>
              <a:rPr lang="uk-UA" sz="2000" dirty="0" err="1"/>
              <a:t>могут</a:t>
            </a:r>
            <a:r>
              <a:rPr lang="uk-UA" sz="2000" dirty="0"/>
              <a:t> справиться с </a:t>
            </a:r>
            <a:r>
              <a:rPr lang="uk-UA" sz="2000" dirty="0" err="1"/>
              <a:t>задачей</a:t>
            </a:r>
            <a:endParaRPr lang="uk-UA" sz="2000" dirty="0"/>
          </a:p>
          <a:p>
            <a:pPr>
              <a:buClr>
                <a:schemeClr val="tx1">
                  <a:lumMod val="95000"/>
                </a:schemeClr>
              </a:buClr>
            </a:pPr>
            <a:r>
              <a:rPr lang="uk-UA" sz="2000" dirty="0" err="1"/>
              <a:t>Подбадривать</a:t>
            </a:r>
            <a:r>
              <a:rPr lang="uk-UA" sz="2000" dirty="0"/>
              <a:t> </a:t>
            </a:r>
            <a:r>
              <a:rPr lang="uk-UA" sz="2000" dirty="0" err="1"/>
              <a:t>сотрудников</a:t>
            </a:r>
            <a:r>
              <a:rPr lang="uk-UA" sz="2000" dirty="0"/>
              <a:t>, хвалить </a:t>
            </a:r>
            <a:r>
              <a:rPr lang="uk-UA" sz="2000" dirty="0" err="1"/>
              <a:t>их</a:t>
            </a:r>
            <a:r>
              <a:rPr lang="uk-UA" sz="2000" dirty="0"/>
              <a:t> за </a:t>
            </a:r>
            <a:r>
              <a:rPr lang="uk-UA" sz="2000" dirty="0" err="1"/>
              <a:t>каждый</a:t>
            </a:r>
            <a:r>
              <a:rPr lang="uk-UA" sz="2000" dirty="0"/>
              <a:t> </a:t>
            </a:r>
            <a:r>
              <a:rPr lang="uk-UA" sz="2000" dirty="0" err="1"/>
              <a:t>успешный</a:t>
            </a:r>
            <a:r>
              <a:rPr lang="uk-UA" sz="2000" dirty="0"/>
              <a:t> шаг</a:t>
            </a:r>
          </a:p>
          <a:p>
            <a:pPr>
              <a:buClr>
                <a:schemeClr val="tx1">
                  <a:lumMod val="95000"/>
                </a:schemeClr>
              </a:buClr>
            </a:pPr>
            <a:r>
              <a:rPr lang="uk-UA" sz="2000" dirty="0" err="1"/>
              <a:t>Контролировать</a:t>
            </a:r>
            <a:r>
              <a:rPr lang="uk-UA" sz="2000" dirty="0"/>
              <a:t> </a:t>
            </a:r>
            <a:r>
              <a:rPr lang="uk-UA" sz="2000" dirty="0" err="1"/>
              <a:t>этапы</a:t>
            </a:r>
            <a:r>
              <a:rPr lang="uk-UA" sz="2000" dirty="0"/>
              <a:t> </a:t>
            </a:r>
            <a:r>
              <a:rPr lang="uk-UA" sz="2000" dirty="0" err="1"/>
              <a:t>исполнения</a:t>
            </a:r>
            <a:endParaRPr lang="uk-UA" sz="2000" dirty="0"/>
          </a:p>
          <a:p>
            <a:pPr>
              <a:buClr>
                <a:schemeClr val="tx1">
                  <a:lumMod val="95000"/>
                </a:schemeClr>
              </a:buClr>
            </a:pPr>
            <a:r>
              <a:rPr lang="uk-UA" sz="2000" dirty="0" err="1"/>
              <a:t>Совместно</a:t>
            </a:r>
            <a:r>
              <a:rPr lang="uk-UA" sz="2000" dirty="0"/>
              <a:t> провести </a:t>
            </a:r>
            <a:r>
              <a:rPr lang="uk-UA" sz="2000" dirty="0" err="1"/>
              <a:t>анализ</a:t>
            </a:r>
            <a:r>
              <a:rPr lang="uk-UA" sz="2000" dirty="0"/>
              <a:t> </a:t>
            </a:r>
            <a:r>
              <a:rPr lang="uk-UA" sz="2000" dirty="0" err="1"/>
              <a:t>промежуточных</a:t>
            </a:r>
            <a:r>
              <a:rPr lang="uk-UA" sz="2000" dirty="0"/>
              <a:t> и </a:t>
            </a:r>
            <a:r>
              <a:rPr lang="uk-UA" sz="2000" dirty="0" err="1"/>
              <a:t>конечных</a:t>
            </a:r>
            <a:r>
              <a:rPr lang="uk-UA" sz="2000" dirty="0"/>
              <a:t> </a:t>
            </a:r>
            <a:r>
              <a:rPr lang="uk-UA" sz="2000" dirty="0" err="1"/>
              <a:t>результатов</a:t>
            </a:r>
            <a:r>
              <a:rPr lang="uk-UA" sz="2000" dirty="0"/>
              <a:t>.</a:t>
            </a:r>
          </a:p>
          <a:p>
            <a:pPr>
              <a:buFontTx/>
              <a:buNone/>
            </a:pPr>
            <a:endParaRPr lang="ru-RU" sz="2000" dirty="0"/>
          </a:p>
        </p:txBody>
      </p:sp>
      <p:sp>
        <p:nvSpPr>
          <p:cNvPr id="6" name="Дата 5"/>
          <p:cNvSpPr>
            <a:spLocks noGrp="1"/>
          </p:cNvSpPr>
          <p:nvPr>
            <p:ph type="dt" sz="half" idx="10"/>
          </p:nvPr>
        </p:nvSpPr>
        <p:spPr/>
        <p:txBody>
          <a:bodyPr/>
          <a:lstStyle/>
          <a:p>
            <a:pPr>
              <a:defRPr/>
            </a:pPr>
            <a:fld id="{A0FF8A80-17C2-49CD-9A7A-3D4747F3A914}"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457200" y="274638"/>
            <a:ext cx="8229600" cy="850900"/>
          </a:xfrm>
          <a:noFill/>
          <a:ln/>
        </p:spPr>
        <p:txBody>
          <a:bodyPr/>
          <a:lstStyle/>
          <a:p>
            <a:r>
              <a:rPr lang="ru-RU" dirty="0">
                <a:effectLst>
                  <a:outerShdw blurRad="38100" dist="38100" dir="2700000" algn="tl">
                    <a:srgbClr val="000000">
                      <a:alpha val="43137"/>
                    </a:srgbClr>
                  </a:outerShdw>
                </a:effectLst>
              </a:rPr>
              <a:t>Уровень готовности</a:t>
            </a:r>
          </a:p>
        </p:txBody>
      </p:sp>
      <p:sp>
        <p:nvSpPr>
          <p:cNvPr id="118787" name="Rectangle 3"/>
          <p:cNvSpPr>
            <a:spLocks noGrp="1" noChangeArrowheads="1"/>
          </p:cNvSpPr>
          <p:nvPr>
            <p:ph idx="1"/>
          </p:nvPr>
        </p:nvSpPr>
        <p:spPr>
          <a:xfrm>
            <a:off x="457200" y="1052513"/>
            <a:ext cx="8229600" cy="5043487"/>
          </a:xfrm>
          <a:noFill/>
          <a:ln/>
        </p:spPr>
        <p:txBody>
          <a:bodyPr>
            <a:normAutofit fontScale="92500" lnSpcReduction="20000"/>
          </a:bodyPr>
          <a:lstStyle/>
          <a:p>
            <a:pPr algn="ctr">
              <a:buFontTx/>
              <a:buNone/>
            </a:pPr>
            <a:r>
              <a:rPr lang="ru-RU" sz="2400" dirty="0"/>
              <a:t> </a:t>
            </a:r>
            <a:r>
              <a:rPr lang="en-US" sz="2400" dirty="0"/>
              <a:t>R</a:t>
            </a:r>
            <a:r>
              <a:rPr lang="ru-RU" sz="2400" dirty="0"/>
              <a:t>3: </a:t>
            </a:r>
            <a:r>
              <a:rPr lang="ru-RU" sz="2400" dirty="0" err="1"/>
              <a:t>Компетентность+Немотивированность</a:t>
            </a:r>
            <a:endParaRPr lang="ru-RU" sz="2400" dirty="0"/>
          </a:p>
          <a:p>
            <a:pPr>
              <a:buClr>
                <a:schemeClr val="tx1">
                  <a:lumMod val="95000"/>
                </a:schemeClr>
              </a:buClr>
            </a:pPr>
            <a:r>
              <a:rPr lang="ru-RU" sz="2000" dirty="0"/>
              <a:t>Снижение качества </a:t>
            </a:r>
            <a:r>
              <a:rPr lang="ru-RU" sz="2000" dirty="0" smtClean="0"/>
              <a:t>работы</a:t>
            </a:r>
            <a:r>
              <a:rPr lang="ru-RU" sz="2000" dirty="0"/>
              <a:t>, которое раньше было высоким.</a:t>
            </a:r>
          </a:p>
          <a:p>
            <a:pPr>
              <a:buClr>
                <a:schemeClr val="tx1">
                  <a:lumMod val="95000"/>
                </a:schemeClr>
              </a:buClr>
            </a:pPr>
            <a:r>
              <a:rPr lang="ru-RU" sz="2000" dirty="0"/>
              <a:t>Есть опыт, но нет уверенности в его применимости.</a:t>
            </a:r>
          </a:p>
          <a:p>
            <a:pPr>
              <a:buClr>
                <a:schemeClr val="tx1">
                  <a:lumMod val="95000"/>
                </a:schemeClr>
              </a:buClr>
            </a:pPr>
            <a:r>
              <a:rPr lang="ru-RU" sz="2000" dirty="0"/>
              <a:t>Есть опыт, но не инициативы.</a:t>
            </a:r>
          </a:p>
          <a:p>
            <a:pPr>
              <a:buClr>
                <a:schemeClr val="tx1">
                  <a:lumMod val="95000"/>
                </a:schemeClr>
              </a:buClr>
            </a:pPr>
            <a:r>
              <a:rPr lang="ru-RU" sz="2000" dirty="0"/>
              <a:t>Концентрация на проблемах, а не на решениях.</a:t>
            </a:r>
          </a:p>
          <a:p>
            <a:pPr>
              <a:buClr>
                <a:schemeClr val="tx1">
                  <a:lumMod val="95000"/>
                </a:schemeClr>
              </a:buClr>
            </a:pPr>
            <a:r>
              <a:rPr lang="ru-RU" sz="2000" dirty="0"/>
              <a:t>Сомнение в своих способностях.</a:t>
            </a:r>
          </a:p>
          <a:p>
            <a:pPr>
              <a:buClr>
                <a:schemeClr val="tx1">
                  <a:lumMod val="95000"/>
                </a:schemeClr>
              </a:buClr>
            </a:pPr>
            <a:r>
              <a:rPr lang="ru-RU" sz="2000" dirty="0"/>
              <a:t>Потребность в поддержке.</a:t>
            </a:r>
          </a:p>
          <a:p>
            <a:pPr algn="ctr">
              <a:buFontTx/>
              <a:buNone/>
            </a:pPr>
            <a:r>
              <a:rPr lang="ru-RU" sz="2400" dirty="0"/>
              <a:t>Вовлечение:</a:t>
            </a:r>
          </a:p>
          <a:p>
            <a:pPr>
              <a:buClr>
                <a:schemeClr val="tx1">
                  <a:lumMod val="95000"/>
                </a:schemeClr>
              </a:buClr>
            </a:pPr>
            <a:r>
              <a:rPr lang="ru-RU" sz="2000" dirty="0"/>
              <a:t>Вовлекать сотрудников в выработку решений.</a:t>
            </a:r>
          </a:p>
          <a:p>
            <a:pPr>
              <a:buClr>
                <a:schemeClr val="tx1">
                  <a:lumMod val="95000"/>
                </a:schemeClr>
              </a:buClr>
            </a:pPr>
            <a:r>
              <a:rPr lang="ru-RU" sz="2000" dirty="0"/>
              <a:t>Поощрять </a:t>
            </a:r>
            <a:r>
              <a:rPr lang="ru-RU" sz="2000" dirty="0" smtClean="0"/>
              <a:t>сотрудников, </a:t>
            </a:r>
            <a:r>
              <a:rPr lang="ru-RU" sz="2000" dirty="0"/>
              <a:t>задавать вопросы о задаче и предлагать свои идеи.</a:t>
            </a:r>
          </a:p>
          <a:p>
            <a:pPr>
              <a:buClr>
                <a:schemeClr val="tx1">
                  <a:lumMod val="95000"/>
                </a:schemeClr>
              </a:buClr>
            </a:pPr>
            <a:r>
              <a:rPr lang="ru-RU" sz="2000" dirty="0"/>
              <a:t>Обсуждать все сомнения, затруднения и беспокойства.</a:t>
            </a:r>
          </a:p>
          <a:p>
            <a:pPr>
              <a:buClr>
                <a:schemeClr val="tx1">
                  <a:lumMod val="95000"/>
                </a:schemeClr>
              </a:buClr>
            </a:pPr>
            <a:r>
              <a:rPr lang="ru-RU" sz="2000" dirty="0"/>
              <a:t>Помогать </a:t>
            </a:r>
            <a:r>
              <a:rPr lang="ru-RU" sz="2000" dirty="0" smtClean="0"/>
              <a:t>сотрудникам, </a:t>
            </a:r>
            <a:r>
              <a:rPr lang="ru-RU" sz="2000" dirty="0"/>
              <a:t>если они считают, что у них есть недостаток знаний.</a:t>
            </a:r>
          </a:p>
          <a:p>
            <a:pPr>
              <a:buClr>
                <a:schemeClr val="tx1">
                  <a:lumMod val="95000"/>
                </a:schemeClr>
              </a:buClr>
            </a:pPr>
            <a:r>
              <a:rPr lang="ru-RU" sz="2000" dirty="0"/>
              <a:t>Внимательно относиться к их затруднениям, не критиковать их суждения</a:t>
            </a:r>
          </a:p>
          <a:p>
            <a:endParaRPr lang="ru-RU" sz="2000" dirty="0"/>
          </a:p>
        </p:txBody>
      </p:sp>
      <p:sp>
        <p:nvSpPr>
          <p:cNvPr id="6" name="Дата 5"/>
          <p:cNvSpPr>
            <a:spLocks noGrp="1"/>
          </p:cNvSpPr>
          <p:nvPr>
            <p:ph type="dt" sz="half" idx="10"/>
          </p:nvPr>
        </p:nvSpPr>
        <p:spPr/>
        <p:txBody>
          <a:bodyPr/>
          <a:lstStyle/>
          <a:p>
            <a:pPr>
              <a:defRPr/>
            </a:pPr>
            <a:fld id="{62E5CA81-A40D-47CC-B9FF-CD332580828F}"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457200" y="274638"/>
            <a:ext cx="8229600" cy="561975"/>
          </a:xfrm>
          <a:noFill/>
          <a:ln/>
        </p:spPr>
        <p:txBody>
          <a:bodyPr>
            <a:normAutofit fontScale="90000"/>
          </a:bodyPr>
          <a:lstStyle/>
          <a:p>
            <a:r>
              <a:rPr lang="ru-RU" sz="4000" dirty="0"/>
              <a:t>Уровень готовности</a:t>
            </a:r>
          </a:p>
        </p:txBody>
      </p:sp>
      <p:sp>
        <p:nvSpPr>
          <p:cNvPr id="119811" name="Rectangle 3"/>
          <p:cNvSpPr>
            <a:spLocks noGrp="1" noChangeArrowheads="1"/>
          </p:cNvSpPr>
          <p:nvPr>
            <p:ph idx="1"/>
          </p:nvPr>
        </p:nvSpPr>
        <p:spPr>
          <a:xfrm>
            <a:off x="457200" y="981075"/>
            <a:ext cx="8229600" cy="5114925"/>
          </a:xfrm>
          <a:noFill/>
          <a:ln/>
        </p:spPr>
        <p:txBody>
          <a:bodyPr>
            <a:normAutofit lnSpcReduction="10000"/>
          </a:bodyPr>
          <a:lstStyle/>
          <a:p>
            <a:pPr algn="ctr">
              <a:lnSpc>
                <a:spcPct val="80000"/>
              </a:lnSpc>
              <a:buFontTx/>
              <a:buNone/>
            </a:pPr>
            <a:r>
              <a:rPr lang="en-US" sz="2400" dirty="0"/>
              <a:t>R</a:t>
            </a:r>
            <a:r>
              <a:rPr lang="ru-RU" sz="2400" dirty="0"/>
              <a:t>4: </a:t>
            </a:r>
            <a:r>
              <a:rPr lang="ru-RU" sz="2400" dirty="0" err="1"/>
              <a:t>Компетентность+Мотивированность</a:t>
            </a:r>
            <a:endParaRPr lang="ru-RU" sz="2400" dirty="0"/>
          </a:p>
          <a:p>
            <a:pPr>
              <a:lnSpc>
                <a:spcPct val="80000"/>
              </a:lnSpc>
              <a:buClr>
                <a:schemeClr val="tx1">
                  <a:lumMod val="95000"/>
                </a:schemeClr>
              </a:buClr>
            </a:pPr>
            <a:r>
              <a:rPr lang="ru-RU" sz="1800" dirty="0"/>
              <a:t>Эффективное использование ресурсов</a:t>
            </a:r>
          </a:p>
          <a:p>
            <a:pPr>
              <a:lnSpc>
                <a:spcPct val="80000"/>
              </a:lnSpc>
              <a:buClr>
                <a:schemeClr val="tx1">
                  <a:lumMod val="95000"/>
                </a:schemeClr>
              </a:buClr>
            </a:pPr>
            <a:r>
              <a:rPr lang="ru-RU" sz="1800" dirty="0"/>
              <a:t>Принятие ответственности.</a:t>
            </a:r>
          </a:p>
          <a:p>
            <a:pPr>
              <a:lnSpc>
                <a:spcPct val="80000"/>
              </a:lnSpc>
              <a:buClr>
                <a:schemeClr val="tx1">
                  <a:lumMod val="95000"/>
                </a:schemeClr>
              </a:buClr>
            </a:pPr>
            <a:r>
              <a:rPr lang="ru-RU" sz="1800" dirty="0"/>
              <a:t>Творчество.</a:t>
            </a:r>
          </a:p>
          <a:p>
            <a:pPr>
              <a:lnSpc>
                <a:spcPct val="80000"/>
              </a:lnSpc>
              <a:buClr>
                <a:schemeClr val="tx1">
                  <a:lumMod val="95000"/>
                </a:schemeClr>
              </a:buClr>
            </a:pPr>
            <a:r>
              <a:rPr lang="ru-RU" sz="1800" dirty="0"/>
              <a:t>Информирование о хорошем и о плохом.</a:t>
            </a:r>
          </a:p>
          <a:p>
            <a:pPr>
              <a:lnSpc>
                <a:spcPct val="80000"/>
              </a:lnSpc>
              <a:buClr>
                <a:schemeClr val="tx1">
                  <a:lumMod val="95000"/>
                </a:schemeClr>
              </a:buClr>
            </a:pPr>
            <a:r>
              <a:rPr lang="ru-RU" sz="1800" dirty="0"/>
              <a:t>Своевременное выполнение дел.</a:t>
            </a:r>
          </a:p>
          <a:p>
            <a:pPr>
              <a:lnSpc>
                <a:spcPct val="80000"/>
              </a:lnSpc>
              <a:buClr>
                <a:schemeClr val="tx1">
                  <a:lumMod val="95000"/>
                </a:schemeClr>
              </a:buClr>
            </a:pPr>
            <a:r>
              <a:rPr lang="ru-RU" sz="1800" dirty="0"/>
              <a:t>Готовность помочь другим.</a:t>
            </a:r>
          </a:p>
          <a:p>
            <a:pPr>
              <a:lnSpc>
                <a:spcPct val="80000"/>
              </a:lnSpc>
              <a:buClr>
                <a:schemeClr val="tx1">
                  <a:lumMod val="95000"/>
                </a:schemeClr>
              </a:buClr>
            </a:pPr>
            <a:r>
              <a:rPr lang="ru-RU" sz="1800" dirty="0"/>
              <a:t>Опыт, энтузиазм</a:t>
            </a:r>
          </a:p>
          <a:p>
            <a:pPr>
              <a:lnSpc>
                <a:spcPct val="80000"/>
              </a:lnSpc>
              <a:buClr>
                <a:schemeClr val="tx1">
                  <a:lumMod val="95000"/>
                </a:schemeClr>
              </a:buClr>
            </a:pPr>
            <a:r>
              <a:rPr lang="ru-RU" sz="1800" dirty="0"/>
              <a:t>Стремление к разумной самостоятельности.</a:t>
            </a:r>
          </a:p>
          <a:p>
            <a:pPr algn="ctr">
              <a:lnSpc>
                <a:spcPct val="80000"/>
              </a:lnSpc>
              <a:buFontTx/>
              <a:buNone/>
            </a:pPr>
            <a:r>
              <a:rPr lang="ru-RU" sz="2000" dirty="0"/>
              <a:t>Делегирование</a:t>
            </a:r>
          </a:p>
          <a:p>
            <a:pPr>
              <a:lnSpc>
                <a:spcPct val="80000"/>
              </a:lnSpc>
              <a:buClr>
                <a:schemeClr val="tx1">
                  <a:lumMod val="95000"/>
                </a:schemeClr>
              </a:buClr>
            </a:pPr>
            <a:r>
              <a:rPr lang="ru-RU" sz="2000" dirty="0"/>
              <a:t>Передать </a:t>
            </a:r>
            <a:r>
              <a:rPr lang="ru-RU" sz="2000" dirty="0" smtClean="0"/>
              <a:t>сотруднику </a:t>
            </a:r>
            <a:r>
              <a:rPr lang="ru-RU" sz="2000" dirty="0"/>
              <a:t>Полномочия/Ресурсы в рамках задачи</a:t>
            </a:r>
          </a:p>
          <a:p>
            <a:pPr>
              <a:lnSpc>
                <a:spcPct val="80000"/>
              </a:lnSpc>
              <a:buClr>
                <a:schemeClr val="tx1">
                  <a:lumMod val="95000"/>
                </a:schemeClr>
              </a:buClr>
            </a:pPr>
            <a:r>
              <a:rPr lang="ru-RU" sz="2000" dirty="0"/>
              <a:t>Построить их самостоятельно, определить способы выполнения задач.</a:t>
            </a:r>
          </a:p>
          <a:p>
            <a:pPr>
              <a:lnSpc>
                <a:spcPct val="80000"/>
              </a:lnSpc>
              <a:buClr>
                <a:schemeClr val="tx1">
                  <a:lumMod val="95000"/>
                </a:schemeClr>
              </a:buClr>
            </a:pPr>
            <a:r>
              <a:rPr lang="ru-RU" sz="2000" dirty="0"/>
              <a:t>Ожидать от </a:t>
            </a:r>
            <a:r>
              <a:rPr lang="ru-RU" sz="2000" dirty="0" smtClean="0"/>
              <a:t>сотрудника, </a:t>
            </a:r>
            <a:r>
              <a:rPr lang="ru-RU" sz="2000" dirty="0"/>
              <a:t>что они сами могут обнаружить и исправить свои ошибки.</a:t>
            </a:r>
          </a:p>
          <a:p>
            <a:pPr>
              <a:lnSpc>
                <a:spcPct val="80000"/>
              </a:lnSpc>
              <a:buClr>
                <a:schemeClr val="tx1">
                  <a:lumMod val="95000"/>
                </a:schemeClr>
              </a:buClr>
            </a:pPr>
            <a:r>
              <a:rPr lang="ru-RU" sz="2000" dirty="0"/>
              <a:t>Давать </a:t>
            </a:r>
            <a:r>
              <a:rPr lang="ru-RU" sz="2000" dirty="0" smtClean="0"/>
              <a:t>сотруднику обратную </a:t>
            </a:r>
            <a:r>
              <a:rPr lang="ru-RU" sz="2000" dirty="0"/>
              <a:t>связь по результатам их работы.</a:t>
            </a:r>
          </a:p>
          <a:p>
            <a:pPr>
              <a:lnSpc>
                <a:spcPct val="80000"/>
              </a:lnSpc>
              <a:buClr>
                <a:schemeClr val="tx1">
                  <a:lumMod val="95000"/>
                </a:schemeClr>
              </a:buClr>
            </a:pPr>
            <a:r>
              <a:rPr lang="ru-RU" sz="2000" dirty="0"/>
              <a:t>Предоставить им возможность идти на риск, искать свои подходы к выполнению задачи.</a:t>
            </a:r>
          </a:p>
        </p:txBody>
      </p:sp>
      <p:sp>
        <p:nvSpPr>
          <p:cNvPr id="6" name="Дата 5"/>
          <p:cNvSpPr>
            <a:spLocks noGrp="1"/>
          </p:cNvSpPr>
          <p:nvPr>
            <p:ph type="dt" sz="half" idx="10"/>
          </p:nvPr>
        </p:nvSpPr>
        <p:spPr/>
        <p:txBody>
          <a:bodyPr/>
          <a:lstStyle/>
          <a:p>
            <a:pPr>
              <a:defRPr/>
            </a:pPr>
            <a:fld id="{2563D97A-804A-466D-8FBF-B362F24244E3}"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noFill/>
          <a:ln/>
        </p:spPr>
        <p:txBody>
          <a:bodyPr>
            <a:normAutofit fontScale="90000"/>
          </a:bodyPr>
          <a:lstStyle/>
          <a:p>
            <a:r>
              <a:rPr lang="ru-RU" sz="4000"/>
              <a:t>Отличие делегирования от постановки задач</a:t>
            </a:r>
          </a:p>
        </p:txBody>
      </p:sp>
      <p:sp>
        <p:nvSpPr>
          <p:cNvPr id="120835" name="Rectangle 3"/>
          <p:cNvSpPr>
            <a:spLocks noGrp="1" noChangeArrowheads="1"/>
          </p:cNvSpPr>
          <p:nvPr>
            <p:ph idx="1"/>
          </p:nvPr>
        </p:nvSpPr>
        <p:spPr>
          <a:noFill/>
          <a:ln/>
        </p:spPr>
        <p:txBody>
          <a:bodyPr>
            <a:normAutofit fontScale="92500"/>
          </a:bodyPr>
          <a:lstStyle/>
          <a:p>
            <a:pPr>
              <a:lnSpc>
                <a:spcPct val="90000"/>
              </a:lnSpc>
              <a:buFontTx/>
              <a:buNone/>
            </a:pPr>
            <a:r>
              <a:rPr lang="ru-RU" sz="2800" dirty="0"/>
              <a:t>	Сотруднику вместо отдельных указаний передается более полный комплекс задач или отдельные задачи и соответствующая часть ответственности; </a:t>
            </a:r>
          </a:p>
          <a:p>
            <a:pPr>
              <a:lnSpc>
                <a:spcPct val="90000"/>
              </a:lnSpc>
              <a:buClr>
                <a:schemeClr val="tx1">
                  <a:lumMod val="95000"/>
                </a:schemeClr>
              </a:buClr>
            </a:pPr>
            <a:r>
              <a:rPr lang="ru-RU" sz="2800" dirty="0"/>
              <a:t>Сотрудник участвует в обсуждении и постановке целей.</a:t>
            </a:r>
          </a:p>
          <a:p>
            <a:pPr>
              <a:lnSpc>
                <a:spcPct val="90000"/>
              </a:lnSpc>
              <a:buClr>
                <a:schemeClr val="tx1">
                  <a:lumMod val="95000"/>
                </a:schemeClr>
              </a:buClr>
            </a:pPr>
            <a:r>
              <a:rPr lang="ru-RU" sz="2800" dirty="0"/>
              <a:t>Сотрудник несет ответственность за свои действия и обладает соответствующим правом принятия решений.</a:t>
            </a:r>
          </a:p>
          <a:p>
            <a:pPr>
              <a:lnSpc>
                <a:spcPct val="90000"/>
              </a:lnSpc>
              <a:buClr>
                <a:schemeClr val="tx1">
                  <a:lumMod val="95000"/>
                </a:schemeClr>
              </a:buClr>
            </a:pPr>
            <a:r>
              <a:rPr lang="ru-RU" sz="2800" dirty="0" smtClean="0"/>
              <a:t>Показателем успеха </a:t>
            </a:r>
            <a:r>
              <a:rPr lang="ru-RU" sz="2800" dirty="0"/>
              <a:t>является степень и способ достижения поставленных целей.</a:t>
            </a:r>
          </a:p>
        </p:txBody>
      </p:sp>
      <p:sp>
        <p:nvSpPr>
          <p:cNvPr id="6" name="Дата 5"/>
          <p:cNvSpPr>
            <a:spLocks noGrp="1"/>
          </p:cNvSpPr>
          <p:nvPr>
            <p:ph type="dt" sz="half" idx="10"/>
          </p:nvPr>
        </p:nvSpPr>
        <p:spPr/>
        <p:txBody>
          <a:bodyPr/>
          <a:lstStyle/>
          <a:p>
            <a:pPr>
              <a:defRPr/>
            </a:pPr>
            <a:fld id="{D9D3BE14-12F9-46D0-B415-D19709916D98}"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noFill/>
          <a:ln/>
        </p:spPr>
        <p:txBody>
          <a:bodyPr>
            <a:normAutofit fontScale="90000"/>
          </a:bodyPr>
          <a:lstStyle/>
          <a:p>
            <a:r>
              <a:rPr lang="ru-RU" sz="4000"/>
              <a:t>Основные правила делегирования для руководителей</a:t>
            </a:r>
          </a:p>
        </p:txBody>
      </p:sp>
      <p:sp>
        <p:nvSpPr>
          <p:cNvPr id="121859" name="Rectangle 3"/>
          <p:cNvSpPr>
            <a:spLocks noGrp="1" noChangeArrowheads="1"/>
          </p:cNvSpPr>
          <p:nvPr>
            <p:ph idx="1"/>
          </p:nvPr>
        </p:nvSpPr>
        <p:spPr>
          <a:xfrm>
            <a:off x="457200" y="1916832"/>
            <a:ext cx="7467600" cy="4209331"/>
          </a:xfrm>
          <a:noFill/>
          <a:ln/>
        </p:spPr>
        <p:txBody>
          <a:bodyPr/>
          <a:lstStyle/>
          <a:p>
            <a:pPr marL="609600" indent="-609600">
              <a:buClr>
                <a:schemeClr val="tx1">
                  <a:lumMod val="95000"/>
                </a:schemeClr>
              </a:buClr>
              <a:buFontTx/>
              <a:buAutoNum type="arabicPeriod"/>
            </a:pPr>
            <a:r>
              <a:rPr lang="ru-RU" dirty="0"/>
              <a:t>Что нужно делать?</a:t>
            </a:r>
          </a:p>
          <a:p>
            <a:pPr marL="609600" indent="-609600">
              <a:buClr>
                <a:schemeClr val="tx1">
                  <a:lumMod val="95000"/>
                </a:schemeClr>
              </a:buClr>
              <a:buFontTx/>
              <a:buAutoNum type="arabicPeriod"/>
            </a:pPr>
            <a:r>
              <a:rPr lang="ru-RU" dirty="0"/>
              <a:t>Кто несет ответственность?</a:t>
            </a:r>
          </a:p>
          <a:p>
            <a:pPr marL="609600" indent="-609600">
              <a:buClr>
                <a:schemeClr val="tx1">
                  <a:lumMod val="95000"/>
                </a:schemeClr>
              </a:buClr>
              <a:buFontTx/>
              <a:buAutoNum type="arabicPeriod"/>
            </a:pPr>
            <a:r>
              <a:rPr lang="ru-RU" dirty="0"/>
              <a:t>Зачем должно выполнять задание?</a:t>
            </a:r>
          </a:p>
          <a:p>
            <a:pPr marL="609600" indent="-609600">
              <a:buClr>
                <a:schemeClr val="tx1">
                  <a:lumMod val="95000"/>
                </a:schemeClr>
              </a:buClr>
              <a:buFontTx/>
              <a:buAutoNum type="arabicPeriod"/>
            </a:pPr>
            <a:r>
              <a:rPr lang="ru-RU" dirty="0"/>
              <a:t>Как должно выполняться задание?</a:t>
            </a:r>
          </a:p>
          <a:p>
            <a:pPr marL="609600" indent="-609600">
              <a:buClr>
                <a:schemeClr val="tx1">
                  <a:lumMod val="95000"/>
                </a:schemeClr>
              </a:buClr>
              <a:buFontTx/>
              <a:buAutoNum type="arabicPeriod"/>
            </a:pPr>
            <a:r>
              <a:rPr lang="ru-RU" dirty="0"/>
              <a:t>Когда должно быть выполнено задание?</a:t>
            </a:r>
          </a:p>
        </p:txBody>
      </p:sp>
      <p:sp>
        <p:nvSpPr>
          <p:cNvPr id="6" name="Дата 5"/>
          <p:cNvSpPr>
            <a:spLocks noGrp="1"/>
          </p:cNvSpPr>
          <p:nvPr>
            <p:ph type="dt" sz="half" idx="10"/>
          </p:nvPr>
        </p:nvSpPr>
        <p:spPr/>
        <p:txBody>
          <a:bodyPr/>
          <a:lstStyle/>
          <a:p>
            <a:pPr>
              <a:defRPr/>
            </a:pPr>
            <a:fld id="{4779CF8D-1D1E-460A-B6E9-B758BBF7B4EE}"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noFill/>
          <a:ln/>
        </p:spPr>
        <p:txBody>
          <a:bodyPr>
            <a:normAutofit fontScale="90000"/>
          </a:bodyPr>
          <a:lstStyle/>
          <a:p>
            <a:r>
              <a:rPr lang="ru-RU" sz="4000"/>
              <a:t>Эффективное делегирование позволяет:</a:t>
            </a:r>
          </a:p>
        </p:txBody>
      </p:sp>
      <p:sp>
        <p:nvSpPr>
          <p:cNvPr id="122883" name="Rectangle 3"/>
          <p:cNvSpPr>
            <a:spLocks noGrp="1" noChangeArrowheads="1"/>
          </p:cNvSpPr>
          <p:nvPr>
            <p:ph idx="1"/>
          </p:nvPr>
        </p:nvSpPr>
        <p:spPr>
          <a:noFill/>
          <a:ln/>
        </p:spPr>
        <p:txBody>
          <a:bodyPr>
            <a:normAutofit lnSpcReduction="10000"/>
          </a:bodyPr>
          <a:lstStyle/>
          <a:p>
            <a:pPr marL="609600" indent="-609600">
              <a:buClr>
                <a:schemeClr val="tx1">
                  <a:lumMod val="95000"/>
                </a:schemeClr>
              </a:buClr>
              <a:buFontTx/>
              <a:buAutoNum type="arabicPeriod"/>
            </a:pPr>
            <a:r>
              <a:rPr lang="ru-RU" dirty="0"/>
              <a:t>Своевременно и качественно решать задачи.</a:t>
            </a:r>
          </a:p>
          <a:p>
            <a:pPr marL="609600" indent="-609600">
              <a:buClr>
                <a:schemeClr val="tx1">
                  <a:lumMod val="95000"/>
                </a:schemeClr>
              </a:buClr>
              <a:buFontTx/>
              <a:buAutoNum type="arabicPeriod"/>
            </a:pPr>
            <a:r>
              <a:rPr lang="ru-RU" dirty="0"/>
              <a:t>Оптимально использовать способности персонала.</a:t>
            </a:r>
          </a:p>
          <a:p>
            <a:pPr marL="609600" indent="-609600">
              <a:buClr>
                <a:schemeClr val="tx1">
                  <a:lumMod val="95000"/>
                </a:schemeClr>
              </a:buClr>
              <a:buFontTx/>
              <a:buAutoNum type="arabicPeriod"/>
            </a:pPr>
            <a:r>
              <a:rPr lang="ru-RU" dirty="0"/>
              <a:t>Дать возможность руководителю заниматься вопросами перспективного развития вместо текущей работы.</a:t>
            </a:r>
          </a:p>
          <a:p>
            <a:pPr marL="609600" indent="-609600">
              <a:buClr>
                <a:schemeClr val="tx1">
                  <a:lumMod val="95000"/>
                </a:schemeClr>
              </a:buClr>
              <a:buFontTx/>
              <a:buAutoNum type="arabicPeriod"/>
            </a:pPr>
            <a:r>
              <a:rPr lang="ru-RU" dirty="0"/>
              <a:t>Создавать высокую культуру производства.</a:t>
            </a:r>
          </a:p>
        </p:txBody>
      </p:sp>
      <p:sp>
        <p:nvSpPr>
          <p:cNvPr id="6" name="Дата 5"/>
          <p:cNvSpPr>
            <a:spLocks noGrp="1"/>
          </p:cNvSpPr>
          <p:nvPr>
            <p:ph type="dt" sz="half" idx="10"/>
          </p:nvPr>
        </p:nvSpPr>
        <p:spPr/>
        <p:txBody>
          <a:bodyPr/>
          <a:lstStyle/>
          <a:p>
            <a:pPr>
              <a:defRPr/>
            </a:pPr>
            <a:fld id="{C6C375A7-E38D-4F53-A373-D65004EF8BA6}"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noFill/>
          <a:ln/>
        </p:spPr>
        <p:txBody>
          <a:bodyPr/>
          <a:lstStyle/>
          <a:p>
            <a:r>
              <a:rPr lang="ru-RU"/>
              <a:t>5 зон делегирования:</a:t>
            </a:r>
          </a:p>
        </p:txBody>
      </p:sp>
      <p:sp>
        <p:nvSpPr>
          <p:cNvPr id="123907" name="Rectangle 3"/>
          <p:cNvSpPr>
            <a:spLocks noGrp="1" noChangeArrowheads="1"/>
          </p:cNvSpPr>
          <p:nvPr>
            <p:ph idx="1"/>
          </p:nvPr>
        </p:nvSpPr>
        <p:spPr>
          <a:noFill/>
          <a:ln/>
        </p:spPr>
        <p:txBody>
          <a:bodyPr/>
          <a:lstStyle/>
          <a:p>
            <a:pPr marL="609600" indent="-609600">
              <a:lnSpc>
                <a:spcPct val="90000"/>
              </a:lnSpc>
              <a:buClr>
                <a:schemeClr val="tx1">
                  <a:lumMod val="95000"/>
                </a:schemeClr>
              </a:buClr>
              <a:buFontTx/>
              <a:buAutoNum type="arabicPeriod"/>
            </a:pPr>
            <a:r>
              <a:rPr lang="ru-RU" sz="2800" dirty="0"/>
              <a:t>Задачи, </a:t>
            </a:r>
            <a:r>
              <a:rPr lang="ru-RU" sz="2800" dirty="0" smtClean="0"/>
              <a:t>которые руководителю </a:t>
            </a:r>
            <a:r>
              <a:rPr lang="ru-RU" sz="2800" dirty="0"/>
              <a:t>необходимо решить самому.</a:t>
            </a:r>
          </a:p>
          <a:p>
            <a:pPr marL="609600" indent="-609600">
              <a:lnSpc>
                <a:spcPct val="90000"/>
              </a:lnSpc>
              <a:buClr>
                <a:schemeClr val="tx1">
                  <a:lumMod val="95000"/>
                </a:schemeClr>
              </a:buClr>
              <a:buFontTx/>
              <a:buAutoNum type="arabicPeriod"/>
            </a:pPr>
            <a:r>
              <a:rPr lang="ru-RU" sz="2800" dirty="0"/>
              <a:t>Задачи которые руководителю целесообразно решать самому.</a:t>
            </a:r>
          </a:p>
          <a:p>
            <a:pPr marL="609600" indent="-609600">
              <a:lnSpc>
                <a:spcPct val="90000"/>
              </a:lnSpc>
              <a:buClr>
                <a:schemeClr val="tx1">
                  <a:lumMod val="95000"/>
                </a:schemeClr>
              </a:buClr>
              <a:buFontTx/>
              <a:buAutoNum type="arabicPeriod"/>
            </a:pPr>
            <a:r>
              <a:rPr lang="ru-RU" sz="2800" dirty="0"/>
              <a:t>Задачи, которые руководитель может делегировать.</a:t>
            </a:r>
          </a:p>
          <a:p>
            <a:pPr marL="609600" indent="-609600">
              <a:lnSpc>
                <a:spcPct val="90000"/>
              </a:lnSpc>
              <a:buClr>
                <a:schemeClr val="tx1">
                  <a:lumMod val="95000"/>
                </a:schemeClr>
              </a:buClr>
              <a:buFontTx/>
              <a:buAutoNum type="arabicPeriod"/>
            </a:pPr>
            <a:r>
              <a:rPr lang="ru-RU" sz="2800" dirty="0"/>
              <a:t>Задачи, которые руководителю целесообразно делегировать.</a:t>
            </a:r>
          </a:p>
          <a:p>
            <a:pPr marL="609600" indent="-609600">
              <a:lnSpc>
                <a:spcPct val="90000"/>
              </a:lnSpc>
              <a:buClr>
                <a:schemeClr val="tx1">
                  <a:lumMod val="95000"/>
                </a:schemeClr>
              </a:buClr>
              <a:buFontTx/>
              <a:buAutoNum type="arabicPeriod"/>
            </a:pPr>
            <a:r>
              <a:rPr lang="ru-RU" sz="2800" dirty="0"/>
              <a:t>Задачи, которые руководителю необходимо делегировать. </a:t>
            </a:r>
          </a:p>
        </p:txBody>
      </p:sp>
      <p:sp>
        <p:nvSpPr>
          <p:cNvPr id="6" name="Дата 5"/>
          <p:cNvSpPr>
            <a:spLocks noGrp="1"/>
          </p:cNvSpPr>
          <p:nvPr>
            <p:ph type="dt" sz="half" idx="10"/>
          </p:nvPr>
        </p:nvSpPr>
        <p:spPr/>
        <p:txBody>
          <a:bodyPr/>
          <a:lstStyle/>
          <a:p>
            <a:pPr>
              <a:defRPr/>
            </a:pPr>
            <a:fld id="{6E51838E-CE86-4C54-BA79-584077E06812}"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49</a:t>
            </a:fld>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457200" y="274638"/>
            <a:ext cx="8219256" cy="1143000"/>
          </a:xfrm>
          <a:noFill/>
          <a:ln/>
        </p:spPr>
        <p:txBody>
          <a:bodyPr>
            <a:normAutofit fontScale="90000"/>
          </a:bodyPr>
          <a:lstStyle/>
          <a:p>
            <a:r>
              <a:rPr lang="ru-RU" sz="4000" dirty="0" smtClean="0">
                <a:effectLst>
                  <a:outerShdw blurRad="38100" dist="38100" dir="2700000" algn="tl">
                    <a:srgbClr val="000000">
                      <a:alpha val="43137"/>
                    </a:srgbClr>
                  </a:outerShdw>
                </a:effectLst>
              </a:rPr>
              <a:t>Зона 1. Задачи</a:t>
            </a:r>
            <a:r>
              <a:rPr lang="ru-RU" sz="4000" dirty="0">
                <a:effectLst>
                  <a:outerShdw blurRad="38100" dist="38100" dir="2700000" algn="tl">
                    <a:srgbClr val="000000">
                      <a:alpha val="43137"/>
                    </a:srgbClr>
                  </a:outerShdw>
                </a:effectLst>
              </a:rPr>
              <a:t>, которые необходимо решать самому руководителю.</a:t>
            </a:r>
          </a:p>
        </p:txBody>
      </p:sp>
      <p:sp>
        <p:nvSpPr>
          <p:cNvPr id="124931" name="Rectangle 3"/>
          <p:cNvSpPr>
            <a:spLocks noGrp="1" noChangeArrowheads="1"/>
          </p:cNvSpPr>
          <p:nvPr>
            <p:ph idx="1"/>
          </p:nvPr>
        </p:nvSpPr>
        <p:spPr>
          <a:xfrm>
            <a:off x="457200" y="1844675"/>
            <a:ext cx="8229600" cy="4251325"/>
          </a:xfrm>
          <a:noFill/>
          <a:ln/>
        </p:spPr>
        <p:txBody>
          <a:bodyPr/>
          <a:lstStyle/>
          <a:p>
            <a:pPr>
              <a:lnSpc>
                <a:spcPct val="80000"/>
              </a:lnSpc>
              <a:buFontTx/>
              <a:buNone/>
            </a:pPr>
            <a:r>
              <a:rPr lang="ru-RU" sz="1800"/>
              <a:t>	</a:t>
            </a:r>
            <a:r>
              <a:rPr lang="ru-RU"/>
              <a:t>Это задачи, которые руководитель ни при каких обстоятельствах не должен делегировать: определение основных целей, определение политики и стратегии, утверждение планов, назначение на должность, увольнение, определение размера заработной платы, обсуждение планов индивидуального развития подчиненных, утверждение решений, объявление выговоров и т.д.</a:t>
            </a:r>
          </a:p>
        </p:txBody>
      </p:sp>
      <p:sp>
        <p:nvSpPr>
          <p:cNvPr id="6" name="Дата 5"/>
          <p:cNvSpPr>
            <a:spLocks noGrp="1"/>
          </p:cNvSpPr>
          <p:nvPr>
            <p:ph type="dt" sz="half" idx="10"/>
          </p:nvPr>
        </p:nvSpPr>
        <p:spPr/>
        <p:txBody>
          <a:bodyPr/>
          <a:lstStyle/>
          <a:p>
            <a:pPr>
              <a:defRPr/>
            </a:pPr>
            <a:fld id="{6C1C8769-2927-451F-B80C-B3F9A1E1921E}"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50</a:t>
            </a:fld>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457200" y="274638"/>
            <a:ext cx="8363272" cy="1143000"/>
          </a:xfrm>
          <a:noFill/>
          <a:ln/>
        </p:spPr>
        <p:txBody>
          <a:bodyPr>
            <a:normAutofit fontScale="90000"/>
          </a:bodyPr>
          <a:lstStyle/>
          <a:p>
            <a:r>
              <a:rPr lang="ru-RU" sz="4000" dirty="0" smtClean="0">
                <a:effectLst>
                  <a:outerShdw blurRad="38100" dist="38100" dir="2700000" algn="tl">
                    <a:srgbClr val="000000">
                      <a:alpha val="43137"/>
                    </a:srgbClr>
                  </a:outerShdw>
                </a:effectLst>
              </a:rPr>
              <a:t>Зона 2. Задачи</a:t>
            </a:r>
            <a:r>
              <a:rPr lang="ru-RU" sz="4000" dirty="0">
                <a:effectLst>
                  <a:outerShdw blurRad="38100" dist="38100" dir="2700000" algn="tl">
                    <a:srgbClr val="000000">
                      <a:alpha val="43137"/>
                    </a:srgbClr>
                  </a:outerShdw>
                </a:effectLst>
              </a:rPr>
              <a:t>, которые целесообразно решать руководителю</a:t>
            </a:r>
          </a:p>
        </p:txBody>
      </p:sp>
      <p:sp>
        <p:nvSpPr>
          <p:cNvPr id="125955" name="Rectangle 3"/>
          <p:cNvSpPr>
            <a:spLocks noGrp="1" noChangeArrowheads="1"/>
          </p:cNvSpPr>
          <p:nvPr>
            <p:ph idx="1"/>
          </p:nvPr>
        </p:nvSpPr>
        <p:spPr>
          <a:xfrm>
            <a:off x="457200" y="1916113"/>
            <a:ext cx="8229600" cy="4179887"/>
          </a:xfrm>
          <a:noFill/>
          <a:ln/>
        </p:spPr>
        <p:txBody>
          <a:bodyPr>
            <a:normAutofit fontScale="92500" lnSpcReduction="10000"/>
          </a:bodyPr>
          <a:lstStyle/>
          <a:p>
            <a:pPr marL="609600" indent="-609600">
              <a:buFontTx/>
              <a:buNone/>
            </a:pPr>
            <a:r>
              <a:rPr lang="ru-RU" dirty="0"/>
              <a:t>	</a:t>
            </a:r>
            <a:r>
              <a:rPr lang="ru-RU" sz="3600" dirty="0"/>
              <a:t>В этой зоне находится два типа задач:</a:t>
            </a:r>
          </a:p>
          <a:p>
            <a:pPr marL="609600" indent="-609600">
              <a:buClr>
                <a:schemeClr val="tx1">
                  <a:lumMod val="95000"/>
                </a:schemeClr>
              </a:buClr>
              <a:buFontTx/>
              <a:buAutoNum type="arabicPeriod"/>
            </a:pPr>
            <a:r>
              <a:rPr lang="ru-RU" sz="3600" dirty="0"/>
              <a:t>Задачи, которые могут быть делегированы в случае большого дефицита времени;</a:t>
            </a:r>
          </a:p>
          <a:p>
            <a:pPr marL="609600" indent="-609600">
              <a:buClr>
                <a:schemeClr val="tx1">
                  <a:lumMod val="95000"/>
                </a:schemeClr>
              </a:buClr>
              <a:buFontTx/>
              <a:buAutoNum type="arabicPeriod"/>
            </a:pPr>
            <a:r>
              <a:rPr lang="ru-RU" sz="3600" dirty="0"/>
              <a:t>Объемные и сложные задачи, которые лучше всего решаются руководителем с помощью других.</a:t>
            </a:r>
          </a:p>
        </p:txBody>
      </p:sp>
      <p:sp>
        <p:nvSpPr>
          <p:cNvPr id="6" name="Дата 5"/>
          <p:cNvSpPr>
            <a:spLocks noGrp="1"/>
          </p:cNvSpPr>
          <p:nvPr>
            <p:ph type="dt" sz="half" idx="10"/>
          </p:nvPr>
        </p:nvSpPr>
        <p:spPr/>
        <p:txBody>
          <a:bodyPr/>
          <a:lstStyle/>
          <a:p>
            <a:pPr>
              <a:defRPr/>
            </a:pPr>
            <a:fld id="{C7F62F6D-449E-44CF-81B1-915CA382D5DD}"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51</a:t>
            </a:fld>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noFill/>
          <a:ln/>
        </p:spPr>
        <p:txBody>
          <a:bodyPr>
            <a:normAutofit fontScale="90000"/>
          </a:bodyPr>
          <a:lstStyle/>
          <a:p>
            <a:r>
              <a:rPr lang="ru-RU" sz="4000" dirty="0" smtClean="0">
                <a:effectLst>
                  <a:outerShdw blurRad="38100" dist="38100" dir="2700000" algn="tl">
                    <a:srgbClr val="000000">
                      <a:alpha val="43137"/>
                    </a:srgbClr>
                  </a:outerShdw>
                </a:effectLst>
              </a:rPr>
              <a:t>Зона 3. Задачи</a:t>
            </a:r>
            <a:r>
              <a:rPr lang="ru-RU" sz="4000" dirty="0">
                <a:effectLst>
                  <a:outerShdw blurRad="38100" dist="38100" dir="2700000" algn="tl">
                    <a:srgbClr val="000000">
                      <a:alpha val="43137"/>
                    </a:srgbClr>
                  </a:outerShdw>
                </a:effectLst>
              </a:rPr>
              <a:t>, которые руководитель может делегировать</a:t>
            </a:r>
          </a:p>
        </p:txBody>
      </p:sp>
      <p:sp>
        <p:nvSpPr>
          <p:cNvPr id="126979" name="Rectangle 3"/>
          <p:cNvSpPr>
            <a:spLocks noGrp="1" noChangeArrowheads="1"/>
          </p:cNvSpPr>
          <p:nvPr>
            <p:ph idx="1"/>
          </p:nvPr>
        </p:nvSpPr>
        <p:spPr>
          <a:noFill/>
          <a:ln/>
        </p:spPr>
        <p:txBody>
          <a:bodyPr>
            <a:normAutofit fontScale="92500" lnSpcReduction="10000"/>
          </a:bodyPr>
          <a:lstStyle/>
          <a:p>
            <a:pPr>
              <a:buFontTx/>
              <a:buNone/>
            </a:pPr>
            <a:r>
              <a:rPr lang="ru-RU" sz="2800" dirty="0"/>
              <a:t>	</a:t>
            </a:r>
            <a:r>
              <a:rPr lang="ru-RU" sz="2400" dirty="0"/>
              <a:t>Они могут быть решены сотрудниками, но для этого потребуется инструктаж, внимательное наблюдение и контроль со стороны руководителя. На первых порах сотрудники будут допускать ошибки, будет иметь место недопонимание, и вообще они будут решать задачи гораздо медленнее и хуже, чем сам руководитель.</a:t>
            </a:r>
          </a:p>
          <a:p>
            <a:pPr>
              <a:buFontTx/>
              <a:buNone/>
            </a:pPr>
            <a:r>
              <a:rPr lang="ru-RU" sz="2400" dirty="0"/>
              <a:t>	Тем не менее, именно </a:t>
            </a:r>
            <a:r>
              <a:rPr lang="ru-RU" sz="2400" dirty="0" smtClean="0"/>
              <a:t>в данный момент </a:t>
            </a:r>
            <a:r>
              <a:rPr lang="ru-RU" sz="2400" dirty="0"/>
              <a:t>может быть получен наибольший результат, выигрыш и для руководителя и для организации – у руководителя появится  время для решения других задач, сотрудники станут более компетентными и самостоятельными.</a:t>
            </a:r>
            <a:endParaRPr lang="ru-RU" sz="2800" dirty="0"/>
          </a:p>
        </p:txBody>
      </p:sp>
      <p:sp>
        <p:nvSpPr>
          <p:cNvPr id="6" name="Дата 5"/>
          <p:cNvSpPr>
            <a:spLocks noGrp="1"/>
          </p:cNvSpPr>
          <p:nvPr>
            <p:ph type="dt" sz="half" idx="10"/>
          </p:nvPr>
        </p:nvSpPr>
        <p:spPr/>
        <p:txBody>
          <a:bodyPr/>
          <a:lstStyle/>
          <a:p>
            <a:pPr>
              <a:defRPr/>
            </a:pPr>
            <a:fld id="{66B877DF-09D0-4D7B-8BDE-6D31B93EC5F6}"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52</a:t>
            </a:fld>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457200" y="620713"/>
            <a:ext cx="8229600" cy="1512887"/>
          </a:xfrm>
          <a:noFill/>
          <a:ln/>
        </p:spPr>
        <p:txBody>
          <a:bodyPr>
            <a:normAutofit fontScale="90000"/>
          </a:bodyPr>
          <a:lstStyle/>
          <a:p>
            <a:pPr marL="838200" indent="-838200"/>
            <a:r>
              <a:rPr lang="ru-RU" sz="3600" dirty="0">
                <a:effectLst>
                  <a:outerShdw blurRad="38100" dist="38100" dir="2700000" algn="tl">
                    <a:srgbClr val="000000">
                      <a:alpha val="43137"/>
                    </a:srgbClr>
                  </a:outerShdw>
                </a:effectLst>
              </a:rPr>
              <a:t>Зона </a:t>
            </a:r>
            <a:r>
              <a:rPr lang="ru-RU" sz="3600" dirty="0" smtClean="0">
                <a:effectLst>
                  <a:outerShdw blurRad="38100" dist="38100" dir="2700000" algn="tl">
                    <a:srgbClr val="000000">
                      <a:alpha val="43137"/>
                    </a:srgbClr>
                  </a:outerShdw>
                </a:effectLst>
              </a:rPr>
              <a:t>4. Задачи</a:t>
            </a:r>
            <a:r>
              <a:rPr lang="ru-RU" sz="3600" dirty="0">
                <a:effectLst>
                  <a:outerShdw blurRad="38100" dist="38100" dir="2700000" algn="tl">
                    <a:srgbClr val="000000">
                      <a:alpha val="43137"/>
                    </a:srgbClr>
                  </a:outerShdw>
                </a:effectLst>
              </a:rPr>
              <a:t>, которые руководителю целесообразно делегировать.</a:t>
            </a:r>
            <a:br>
              <a:rPr lang="ru-RU" sz="3600" dirty="0">
                <a:effectLst>
                  <a:outerShdw blurRad="38100" dist="38100" dir="2700000" algn="tl">
                    <a:srgbClr val="000000">
                      <a:alpha val="43137"/>
                    </a:srgbClr>
                  </a:outerShdw>
                </a:effectLst>
              </a:rPr>
            </a:br>
            <a:endParaRPr lang="ru-RU" sz="3600" dirty="0">
              <a:effectLst>
                <a:outerShdw blurRad="38100" dist="38100" dir="2700000" algn="tl">
                  <a:srgbClr val="000000">
                    <a:alpha val="43137"/>
                  </a:srgbClr>
                </a:outerShdw>
              </a:effectLst>
            </a:endParaRPr>
          </a:p>
        </p:txBody>
      </p:sp>
      <p:sp>
        <p:nvSpPr>
          <p:cNvPr id="128003" name="Rectangle 3"/>
          <p:cNvSpPr>
            <a:spLocks noGrp="1" noChangeArrowheads="1"/>
          </p:cNvSpPr>
          <p:nvPr>
            <p:ph idx="1"/>
          </p:nvPr>
        </p:nvSpPr>
        <p:spPr>
          <a:xfrm>
            <a:off x="457200" y="2205038"/>
            <a:ext cx="8229600" cy="3890962"/>
          </a:xfrm>
          <a:noFill/>
          <a:ln/>
        </p:spPr>
        <p:txBody>
          <a:bodyPr/>
          <a:lstStyle/>
          <a:p>
            <a:pPr marL="609600" indent="-609600">
              <a:lnSpc>
                <a:spcPct val="90000"/>
              </a:lnSpc>
              <a:buClr>
                <a:schemeClr val="tx1">
                  <a:lumMod val="95000"/>
                </a:schemeClr>
              </a:buClr>
              <a:buFontTx/>
              <a:buAutoNum type="arabicPeriod"/>
            </a:pPr>
            <a:r>
              <a:rPr lang="ru-RU" sz="2800" dirty="0"/>
              <a:t>Задачи, которые могут быть квалифицированно решены без участия или в отсутствии руководителя.</a:t>
            </a:r>
          </a:p>
          <a:p>
            <a:pPr marL="609600" indent="-609600">
              <a:lnSpc>
                <a:spcPct val="90000"/>
              </a:lnSpc>
              <a:buClr>
                <a:schemeClr val="tx1">
                  <a:lumMod val="95000"/>
                </a:schemeClr>
              </a:buClr>
              <a:buFontTx/>
              <a:buAutoNum type="arabicPeriod"/>
            </a:pPr>
            <a:r>
              <a:rPr lang="ru-RU" sz="2800" dirty="0"/>
              <a:t>Задачи, которые могут выполнять сотрудники, получившие необходимую информацию и указания.</a:t>
            </a:r>
          </a:p>
          <a:p>
            <a:pPr marL="609600" indent="-609600">
              <a:lnSpc>
                <a:spcPct val="90000"/>
              </a:lnSpc>
              <a:buClr>
                <a:schemeClr val="tx1">
                  <a:lumMod val="95000"/>
                </a:schemeClr>
              </a:buClr>
              <a:buFontTx/>
              <a:buAutoNum type="arabicPeriod"/>
            </a:pPr>
            <a:r>
              <a:rPr lang="ru-RU" sz="2800" dirty="0"/>
              <a:t>Задачи, которые необходимо решать для того, чтобы предприятие во всех ситуациях могло действовать гибко и оперативно.</a:t>
            </a:r>
          </a:p>
        </p:txBody>
      </p:sp>
      <p:sp>
        <p:nvSpPr>
          <p:cNvPr id="6" name="Дата 5"/>
          <p:cNvSpPr>
            <a:spLocks noGrp="1"/>
          </p:cNvSpPr>
          <p:nvPr>
            <p:ph type="dt" sz="half" idx="10"/>
          </p:nvPr>
        </p:nvSpPr>
        <p:spPr/>
        <p:txBody>
          <a:bodyPr/>
          <a:lstStyle/>
          <a:p>
            <a:pPr>
              <a:defRPr/>
            </a:pPr>
            <a:fld id="{9AF32475-CC51-40C3-9AFE-25884C9C279A}"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53</a:t>
            </a:fld>
            <a:endParaRPr 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a:xfrm>
            <a:off x="457200" y="274638"/>
            <a:ext cx="8229600" cy="1858962"/>
          </a:xfrm>
          <a:noFill/>
          <a:ln/>
        </p:spPr>
        <p:txBody>
          <a:bodyPr>
            <a:normAutofit fontScale="90000"/>
          </a:bodyPr>
          <a:lstStyle/>
          <a:p>
            <a:pPr marL="838200" indent="-838200"/>
            <a:r>
              <a:rPr lang="ru-RU" sz="3600" dirty="0">
                <a:effectLst>
                  <a:outerShdw blurRad="38100" dist="38100" dir="2700000" algn="tl">
                    <a:srgbClr val="000000">
                      <a:alpha val="43137"/>
                    </a:srgbClr>
                  </a:outerShdw>
                </a:effectLst>
              </a:rPr>
              <a:t>Зона 5. Задачи, которые руководителю необходимо делегировать.</a:t>
            </a:r>
            <a:r>
              <a:rPr lang="ru-RU" sz="4000" dirty="0">
                <a:effectLst>
                  <a:outerShdw blurRad="38100" dist="38100" dir="2700000" algn="tl">
                    <a:srgbClr val="000000">
                      <a:alpha val="43137"/>
                    </a:srgbClr>
                  </a:outerShdw>
                </a:effectLst>
              </a:rPr>
              <a:t> </a:t>
            </a:r>
            <a:br>
              <a:rPr lang="ru-RU" sz="4000" dirty="0">
                <a:effectLst>
                  <a:outerShdw blurRad="38100" dist="38100" dir="2700000" algn="tl">
                    <a:srgbClr val="000000">
                      <a:alpha val="43137"/>
                    </a:srgbClr>
                  </a:outerShdw>
                </a:effectLst>
              </a:rPr>
            </a:br>
            <a:endParaRPr lang="ru-RU" sz="4000" dirty="0">
              <a:effectLst>
                <a:outerShdw blurRad="38100" dist="38100" dir="2700000" algn="tl">
                  <a:srgbClr val="000000">
                    <a:alpha val="43137"/>
                  </a:srgbClr>
                </a:outerShdw>
              </a:effectLst>
            </a:endParaRPr>
          </a:p>
        </p:txBody>
      </p:sp>
      <p:sp>
        <p:nvSpPr>
          <p:cNvPr id="129027" name="Rectangle 3"/>
          <p:cNvSpPr>
            <a:spLocks noGrp="1" noChangeArrowheads="1"/>
          </p:cNvSpPr>
          <p:nvPr>
            <p:ph idx="1"/>
          </p:nvPr>
        </p:nvSpPr>
        <p:spPr>
          <a:xfrm>
            <a:off x="457200" y="1557338"/>
            <a:ext cx="8229600" cy="4538662"/>
          </a:xfrm>
          <a:noFill/>
          <a:ln/>
        </p:spPr>
        <p:txBody>
          <a:bodyPr/>
          <a:lstStyle/>
          <a:p>
            <a:pPr marL="609600" indent="-609600">
              <a:buClr>
                <a:schemeClr val="tx1">
                  <a:lumMod val="95000"/>
                </a:schemeClr>
              </a:buClr>
              <a:buFontTx/>
              <a:buAutoNum type="arabicPeriod"/>
            </a:pPr>
            <a:r>
              <a:rPr lang="ru-RU" dirty="0"/>
              <a:t>Задачи, которые входят в естественный круг обязанностей сотрудника.</a:t>
            </a:r>
          </a:p>
          <a:p>
            <a:pPr marL="609600" indent="-609600">
              <a:buClr>
                <a:schemeClr val="tx1">
                  <a:lumMod val="95000"/>
                </a:schemeClr>
              </a:buClr>
              <a:buFontTx/>
              <a:buAutoNum type="arabicPeriod"/>
            </a:pPr>
            <a:r>
              <a:rPr lang="ru-RU" dirty="0"/>
              <a:t>Задачи, которые превосходно решаются и без вмешательства руководителя.</a:t>
            </a:r>
          </a:p>
          <a:p>
            <a:pPr marL="609600" indent="-609600">
              <a:buClr>
                <a:schemeClr val="tx1">
                  <a:lumMod val="95000"/>
                </a:schemeClr>
              </a:buClr>
              <a:buFontTx/>
              <a:buAutoNum type="arabicPeriod"/>
            </a:pPr>
            <a:r>
              <a:rPr lang="ru-RU" dirty="0"/>
              <a:t>Задачи, которые данный сотрудник может выполнить быстрее и лучше руководителя и других сотрудников</a:t>
            </a:r>
          </a:p>
          <a:p>
            <a:pPr marL="609600" indent="-609600">
              <a:buClr>
                <a:schemeClr val="tx1">
                  <a:lumMod val="95000"/>
                </a:schemeClr>
              </a:buClr>
              <a:buFontTx/>
              <a:buAutoNum type="arabicPeriod"/>
            </a:pPr>
            <a:r>
              <a:rPr lang="ru-RU" dirty="0"/>
              <a:t>Задачи технического характера.</a:t>
            </a:r>
          </a:p>
        </p:txBody>
      </p:sp>
      <p:sp>
        <p:nvSpPr>
          <p:cNvPr id="6" name="Дата 5"/>
          <p:cNvSpPr>
            <a:spLocks noGrp="1"/>
          </p:cNvSpPr>
          <p:nvPr>
            <p:ph type="dt" sz="half" idx="10"/>
          </p:nvPr>
        </p:nvSpPr>
        <p:spPr/>
        <p:txBody>
          <a:bodyPr/>
          <a:lstStyle/>
          <a:p>
            <a:pPr>
              <a:defRPr/>
            </a:pPr>
            <a:fld id="{2E5DDA41-DD2A-4E00-AEA3-290E9D073E62}"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54</a:t>
            </a:fld>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Принципы  делегирования</a:t>
            </a:r>
          </a:p>
        </p:txBody>
      </p:sp>
      <p:sp>
        <p:nvSpPr>
          <p:cNvPr id="130051" name="Rectangle 3"/>
          <p:cNvSpPr>
            <a:spLocks noGrp="1" noChangeArrowheads="1"/>
          </p:cNvSpPr>
          <p:nvPr>
            <p:ph idx="1"/>
          </p:nvPr>
        </p:nvSpPr>
        <p:spPr>
          <a:noFill/>
          <a:ln/>
        </p:spPr>
        <p:txBody>
          <a:bodyPr>
            <a:normAutofit lnSpcReduction="10000"/>
          </a:bodyPr>
          <a:lstStyle/>
          <a:p>
            <a:pPr marL="609600" indent="-609600">
              <a:lnSpc>
                <a:spcPct val="90000"/>
              </a:lnSpc>
              <a:buClr>
                <a:schemeClr val="tx1">
                  <a:lumMod val="95000"/>
                </a:schemeClr>
              </a:buClr>
              <a:buFontTx/>
              <a:buAutoNum type="arabicPeriod"/>
            </a:pPr>
            <a:r>
              <a:rPr lang="ru-RU" sz="2400" dirty="0"/>
              <a:t>Принцип делегирования на основе ожидаемых результатов (полномочия должны быть достаточными для обеспечения возможности достижения ожидаемых результатов).</a:t>
            </a:r>
          </a:p>
          <a:p>
            <a:pPr marL="609600" indent="-609600">
              <a:lnSpc>
                <a:spcPct val="90000"/>
              </a:lnSpc>
              <a:buClr>
                <a:schemeClr val="tx1">
                  <a:lumMod val="95000"/>
                </a:schemeClr>
              </a:buClr>
              <a:buFontTx/>
              <a:buAutoNum type="arabicPeriod"/>
            </a:pPr>
            <a:r>
              <a:rPr lang="ru-RU" sz="2400" dirty="0"/>
              <a:t>Размер вклада работника зависит от четкости определения ожидаемых результатов его деятельности, четкости делегированных полномочий, а также четкости осознания информационных взаимодействий с другими руководителями.</a:t>
            </a:r>
          </a:p>
          <a:p>
            <a:pPr marL="609600" indent="-609600">
              <a:lnSpc>
                <a:spcPct val="90000"/>
              </a:lnSpc>
              <a:buClr>
                <a:schemeClr val="tx1">
                  <a:lumMod val="95000"/>
                </a:schemeClr>
              </a:buClr>
              <a:buFontTx/>
              <a:buAutoNum type="arabicPeriod"/>
            </a:pPr>
            <a:r>
              <a:rPr lang="ru-RU" sz="2400" dirty="0"/>
              <a:t>Принцип цепочки </a:t>
            </a:r>
            <a:r>
              <a:rPr lang="ru-RU" sz="2400" u="sng" dirty="0"/>
              <a:t>прямых</a:t>
            </a:r>
            <a:r>
              <a:rPr lang="ru-RU" sz="2400" dirty="0"/>
              <a:t> должностных отношений руководителя с подчиненными.</a:t>
            </a:r>
          </a:p>
          <a:p>
            <a:pPr marL="609600" indent="-609600">
              <a:lnSpc>
                <a:spcPct val="90000"/>
              </a:lnSpc>
              <a:buClr>
                <a:schemeClr val="tx1">
                  <a:lumMod val="95000"/>
                </a:schemeClr>
              </a:buClr>
              <a:buFontTx/>
              <a:buAutoNum type="arabicPeriod"/>
            </a:pPr>
            <a:r>
              <a:rPr lang="ru-RU" sz="2400" dirty="0"/>
              <a:t>Принцип единоначалия.</a:t>
            </a:r>
          </a:p>
          <a:p>
            <a:pPr marL="609600" indent="-609600">
              <a:lnSpc>
                <a:spcPct val="90000"/>
              </a:lnSpc>
              <a:buClr>
                <a:schemeClr val="tx1">
                  <a:lumMod val="95000"/>
                </a:schemeClr>
              </a:buClr>
              <a:buFontTx/>
              <a:buAutoNum type="arabicPeriod"/>
            </a:pPr>
            <a:endParaRPr lang="ru-RU" sz="2400" dirty="0"/>
          </a:p>
        </p:txBody>
      </p:sp>
      <p:sp>
        <p:nvSpPr>
          <p:cNvPr id="6" name="Дата 5"/>
          <p:cNvSpPr>
            <a:spLocks noGrp="1"/>
          </p:cNvSpPr>
          <p:nvPr>
            <p:ph type="dt" sz="half" idx="10"/>
          </p:nvPr>
        </p:nvSpPr>
        <p:spPr/>
        <p:txBody>
          <a:bodyPr/>
          <a:lstStyle/>
          <a:p>
            <a:pPr>
              <a:defRPr/>
            </a:pPr>
            <a:fld id="{F91EA0C9-0933-4626-92DD-DC986E165B42}"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55</a:t>
            </a:fld>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noFill/>
          <a:ln/>
        </p:spPr>
        <p:txBody>
          <a:bodyPr/>
          <a:lstStyle/>
          <a:p>
            <a:r>
              <a:rPr lang="ru-RU" dirty="0">
                <a:effectLst>
                  <a:outerShdw blurRad="38100" dist="38100" dir="2700000" algn="tl">
                    <a:srgbClr val="000000">
                      <a:alpha val="43137"/>
                    </a:srgbClr>
                  </a:outerShdw>
                </a:effectLst>
              </a:rPr>
              <a:t>Принципы делегирования</a:t>
            </a:r>
          </a:p>
        </p:txBody>
      </p:sp>
      <p:sp>
        <p:nvSpPr>
          <p:cNvPr id="131075" name="Rectangle 3"/>
          <p:cNvSpPr>
            <a:spLocks noGrp="1" noChangeArrowheads="1"/>
          </p:cNvSpPr>
          <p:nvPr>
            <p:ph idx="1"/>
          </p:nvPr>
        </p:nvSpPr>
        <p:spPr>
          <a:noFill/>
          <a:ln/>
        </p:spPr>
        <p:txBody>
          <a:bodyPr>
            <a:normAutofit lnSpcReduction="10000"/>
          </a:bodyPr>
          <a:lstStyle/>
          <a:p>
            <a:pPr marL="609600" indent="-609600">
              <a:lnSpc>
                <a:spcPct val="80000"/>
              </a:lnSpc>
              <a:buClr>
                <a:schemeClr val="tx1">
                  <a:lumMod val="95000"/>
                </a:schemeClr>
              </a:buClr>
              <a:buFontTx/>
              <a:buAutoNum type="arabicPeriod" startAt="5"/>
            </a:pPr>
            <a:r>
              <a:rPr lang="ru-RU" sz="2800" dirty="0"/>
              <a:t>Принцип безусловной ответственности (подчиненные несут ответственность перед руководителем, руководитель – за деятельность своих подчиненных).</a:t>
            </a:r>
          </a:p>
          <a:p>
            <a:pPr marL="609600" indent="-609600">
              <a:lnSpc>
                <a:spcPct val="80000"/>
              </a:lnSpc>
              <a:buClr>
                <a:schemeClr val="tx1">
                  <a:lumMod val="95000"/>
                </a:schemeClr>
              </a:buClr>
              <a:buFontTx/>
              <a:buAutoNum type="arabicPeriod" startAt="5"/>
            </a:pPr>
            <a:r>
              <a:rPr lang="ru-RU" sz="2800" dirty="0"/>
              <a:t>Принцип соответствия полномочий и ответственности (ответственность за те или иные действия не может превышать предполагавшийся объем делегируемых полномочий, но и не должна быть меньше).</a:t>
            </a:r>
          </a:p>
          <a:p>
            <a:pPr marL="609600" indent="-609600">
              <a:lnSpc>
                <a:spcPct val="80000"/>
              </a:lnSpc>
              <a:buClr>
                <a:schemeClr val="tx1">
                  <a:lumMod val="95000"/>
                </a:schemeClr>
              </a:buClr>
              <a:buFontTx/>
              <a:buAutoNum type="arabicPeriod" startAt="5"/>
            </a:pPr>
            <a:r>
              <a:rPr lang="ru-RU" sz="2800" dirty="0"/>
              <a:t>Принцип уровня полномочий (на каждом уровне управляющие должны принимать все те решения, на которые у них хватает полномочий).</a:t>
            </a:r>
          </a:p>
        </p:txBody>
      </p:sp>
      <p:sp>
        <p:nvSpPr>
          <p:cNvPr id="6" name="Дата 5"/>
          <p:cNvSpPr>
            <a:spLocks noGrp="1"/>
          </p:cNvSpPr>
          <p:nvPr>
            <p:ph type="dt" sz="half" idx="10"/>
          </p:nvPr>
        </p:nvSpPr>
        <p:spPr/>
        <p:txBody>
          <a:bodyPr/>
          <a:lstStyle/>
          <a:p>
            <a:pPr>
              <a:defRPr/>
            </a:pPr>
            <a:fld id="{FCF1AF71-D13A-436A-B151-21599C02517D}"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56</a:t>
            </a:fld>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a:noFill/>
          <a:ln/>
        </p:spPr>
        <p:txBody>
          <a:bodyPr>
            <a:normAutofit fontScale="90000"/>
          </a:bodyPr>
          <a:lstStyle/>
          <a:p>
            <a:r>
              <a:rPr lang="ru-RU" sz="3600" dirty="0">
                <a:effectLst>
                  <a:outerShdw blurRad="38100" dist="38100" dir="2700000" algn="tl">
                    <a:srgbClr val="000000">
                      <a:alpha val="43137"/>
                    </a:srgbClr>
                  </a:outerShdw>
                </a:effectLst>
              </a:rPr>
              <a:t>Причины нежелания руководителей делегировать полномочия</a:t>
            </a:r>
          </a:p>
        </p:txBody>
      </p:sp>
      <p:sp>
        <p:nvSpPr>
          <p:cNvPr id="132099" name="Rectangle 3"/>
          <p:cNvSpPr>
            <a:spLocks noGrp="1" noChangeArrowheads="1"/>
          </p:cNvSpPr>
          <p:nvPr>
            <p:ph idx="1"/>
          </p:nvPr>
        </p:nvSpPr>
        <p:spPr>
          <a:noFill/>
          <a:ln/>
        </p:spPr>
        <p:txBody>
          <a:bodyPr/>
          <a:lstStyle/>
          <a:p>
            <a:pPr marL="609600" indent="-609600">
              <a:buClr>
                <a:schemeClr val="tx1">
                  <a:lumMod val="95000"/>
                </a:schemeClr>
              </a:buClr>
              <a:buFontTx/>
              <a:buAutoNum type="arabicPeriod"/>
            </a:pPr>
            <a:r>
              <a:rPr lang="ru-RU" dirty="0"/>
              <a:t>Заблуждение «Я это сделаю лучше».</a:t>
            </a:r>
          </a:p>
          <a:p>
            <a:pPr marL="609600" indent="-609600">
              <a:buClr>
                <a:schemeClr val="tx1">
                  <a:lumMod val="95000"/>
                </a:schemeClr>
              </a:buClr>
              <a:buFontTx/>
              <a:buAutoNum type="arabicPeriod"/>
            </a:pPr>
            <a:r>
              <a:rPr lang="ru-RU" dirty="0"/>
              <a:t>Отсутствие способности руководить.</a:t>
            </a:r>
          </a:p>
          <a:p>
            <a:pPr marL="609600" indent="-609600">
              <a:buClr>
                <a:schemeClr val="tx1">
                  <a:lumMod val="95000"/>
                </a:schemeClr>
              </a:buClr>
              <a:buFontTx/>
              <a:buAutoNum type="arabicPeriod"/>
            </a:pPr>
            <a:r>
              <a:rPr lang="ru-RU" dirty="0"/>
              <a:t>Отсутствие доверия к подчиненным.</a:t>
            </a:r>
          </a:p>
          <a:p>
            <a:pPr marL="609600" indent="-609600">
              <a:buClr>
                <a:schemeClr val="tx1">
                  <a:lumMod val="95000"/>
                </a:schemeClr>
              </a:buClr>
              <a:buFontTx/>
              <a:buAutoNum type="arabicPeriod"/>
            </a:pPr>
            <a:r>
              <a:rPr lang="ru-RU" dirty="0"/>
              <a:t>Боязнь риска.</a:t>
            </a:r>
          </a:p>
          <a:p>
            <a:pPr marL="609600" indent="-609600">
              <a:buClr>
                <a:schemeClr val="tx1">
                  <a:lumMod val="95000"/>
                </a:schemeClr>
              </a:buClr>
              <a:buFontTx/>
              <a:buAutoNum type="arabicPeriod"/>
            </a:pPr>
            <a:r>
              <a:rPr lang="ru-RU" dirty="0"/>
              <a:t>Отсутствие выборочного контроля для предупреждения руководства о возможной опасности.</a:t>
            </a:r>
          </a:p>
          <a:p>
            <a:pPr marL="609600" indent="-609600">
              <a:buClr>
                <a:schemeClr val="tx1">
                  <a:lumMod val="95000"/>
                </a:schemeClr>
              </a:buClr>
              <a:buFontTx/>
              <a:buAutoNum type="arabicPeriod"/>
            </a:pPr>
            <a:r>
              <a:rPr lang="ru-RU" dirty="0"/>
              <a:t>Проблемы подбора исполнителей. </a:t>
            </a:r>
          </a:p>
        </p:txBody>
      </p:sp>
      <p:sp>
        <p:nvSpPr>
          <p:cNvPr id="6" name="Дата 5"/>
          <p:cNvSpPr>
            <a:spLocks noGrp="1"/>
          </p:cNvSpPr>
          <p:nvPr>
            <p:ph type="dt" sz="half" idx="10"/>
          </p:nvPr>
        </p:nvSpPr>
        <p:spPr/>
        <p:txBody>
          <a:bodyPr/>
          <a:lstStyle/>
          <a:p>
            <a:pPr>
              <a:defRPr/>
            </a:pPr>
            <a:fld id="{51FD0E3D-938E-4E3C-AB62-311BEFC47A89}"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57</a:t>
            </a:fld>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noFill/>
          <a:ln/>
        </p:spPr>
        <p:txBody>
          <a:bodyPr>
            <a:normAutofit fontScale="90000"/>
          </a:bodyPr>
          <a:lstStyle/>
          <a:p>
            <a:r>
              <a:rPr lang="ru-RU" sz="4000" dirty="0"/>
              <a:t>Требование руководителей при делегировании:</a:t>
            </a:r>
          </a:p>
        </p:txBody>
      </p:sp>
      <p:sp>
        <p:nvSpPr>
          <p:cNvPr id="133123" name="Rectangle 3"/>
          <p:cNvSpPr>
            <a:spLocks noGrp="1" noChangeArrowheads="1"/>
          </p:cNvSpPr>
          <p:nvPr>
            <p:ph idx="1"/>
          </p:nvPr>
        </p:nvSpPr>
        <p:spPr>
          <a:noFill/>
          <a:ln/>
        </p:spPr>
        <p:txBody>
          <a:bodyPr>
            <a:normAutofit fontScale="92500" lnSpcReduction="20000"/>
          </a:bodyPr>
          <a:lstStyle/>
          <a:p>
            <a:pPr>
              <a:lnSpc>
                <a:spcPct val="80000"/>
              </a:lnSpc>
              <a:buClr>
                <a:schemeClr val="tx1">
                  <a:lumMod val="95000"/>
                </a:schemeClr>
              </a:buClr>
            </a:pPr>
            <a:r>
              <a:rPr lang="ru-RU" sz="2800" dirty="0"/>
              <a:t>Готовность отдать право принятия решений другим</a:t>
            </a:r>
          </a:p>
          <a:p>
            <a:pPr>
              <a:lnSpc>
                <a:spcPct val="80000"/>
              </a:lnSpc>
              <a:buClr>
                <a:schemeClr val="tx1">
                  <a:lumMod val="95000"/>
                </a:schemeClr>
              </a:buClr>
            </a:pPr>
            <a:r>
              <a:rPr lang="ru-RU" sz="2800" dirty="0"/>
              <a:t>Готовность учитывать мнение подчиненного (исходя из того, что его решение не обязательно полностью совпадает с решением, которое бы принял по данному вопросу руководитель).</a:t>
            </a:r>
          </a:p>
          <a:p>
            <a:pPr>
              <a:lnSpc>
                <a:spcPct val="80000"/>
              </a:lnSpc>
              <a:buClr>
                <a:schemeClr val="tx1">
                  <a:lumMod val="95000"/>
                </a:schemeClr>
              </a:buClr>
            </a:pPr>
            <a:r>
              <a:rPr lang="ru-RU" sz="2800" dirty="0"/>
              <a:t>Готовность мириться с ошибками других (т.е подчиненный должен иметь право на ошибку).</a:t>
            </a:r>
          </a:p>
          <a:p>
            <a:pPr>
              <a:lnSpc>
                <a:spcPct val="80000"/>
              </a:lnSpc>
              <a:buClr>
                <a:schemeClr val="tx1">
                  <a:lumMod val="95000"/>
                </a:schemeClr>
              </a:buClr>
            </a:pPr>
            <a:r>
              <a:rPr lang="ru-RU" sz="2800" dirty="0"/>
              <a:t>Готовность доверять подчиненным готовность найти и использовать средства контроля за действиями подчиненных (организуя, в частности эффективную обратную связь и не прибегая к мелочной опеке).</a:t>
            </a:r>
          </a:p>
        </p:txBody>
      </p:sp>
      <p:sp>
        <p:nvSpPr>
          <p:cNvPr id="6" name="Дата 5"/>
          <p:cNvSpPr>
            <a:spLocks noGrp="1"/>
          </p:cNvSpPr>
          <p:nvPr>
            <p:ph type="dt" sz="half" idx="10"/>
          </p:nvPr>
        </p:nvSpPr>
        <p:spPr/>
        <p:txBody>
          <a:bodyPr/>
          <a:lstStyle/>
          <a:p>
            <a:pPr>
              <a:defRPr/>
            </a:pPr>
            <a:fld id="{B9EBF758-A638-43C1-8F46-3AC708302E6A}" type="datetime1">
              <a:rPr lang="ru-RU" smtClean="0"/>
              <a:pPr>
                <a:defRPr/>
              </a:pPr>
              <a:t>10.03.2014</a:t>
            </a:fld>
            <a:endParaRPr lang="en-US"/>
          </a:p>
        </p:txBody>
      </p:sp>
      <p:sp>
        <p:nvSpPr>
          <p:cNvPr id="7" name="Номер слайда 6"/>
          <p:cNvSpPr>
            <a:spLocks noGrp="1"/>
          </p:cNvSpPr>
          <p:nvPr>
            <p:ph type="sldNum" sz="quarter" idx="12"/>
          </p:nvPr>
        </p:nvSpPr>
        <p:spPr/>
        <p:txBody>
          <a:bodyPr/>
          <a:lstStyle/>
          <a:p>
            <a:pPr>
              <a:defRPr/>
            </a:pPr>
            <a:fld id="{E9A807AD-2F70-4F95-AFC0-F8126F2D6524}" type="slidenum">
              <a:rPr lang="en-US" smtClean="0"/>
              <a:pPr>
                <a:defRPr/>
              </a:pPr>
              <a:t>58</a:t>
            </a:fld>
            <a:endParaRPr lang="en-U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04864"/>
            <a:ext cx="7470648" cy="2016224"/>
          </a:xfrm>
        </p:spPr>
        <p:txBody>
          <a:bodyPr>
            <a:normAutofit/>
          </a:bodyPr>
          <a:lstStyle/>
          <a:p>
            <a:r>
              <a:rPr lang="ru-RU" dirty="0" smtClean="0">
                <a:effectLst>
                  <a:outerShdw blurRad="38100" dist="38100" dir="2700000" algn="tl">
                    <a:srgbClr val="000000">
                      <a:alpha val="43137"/>
                    </a:srgbClr>
                  </a:outerShdw>
                </a:effectLst>
              </a:rPr>
              <a:t>Спасибо за внимание!</a:t>
            </a:r>
            <a:endParaRPr lang="ru-RU" dirty="0">
              <a:effectLst>
                <a:outerShdw blurRad="38100" dist="38100" dir="2700000" algn="tl">
                  <a:srgbClr val="000000">
                    <a:alpha val="43137"/>
                  </a:srgbClr>
                </a:outerShdw>
              </a:effectLst>
            </a:endParaRPr>
          </a:p>
        </p:txBody>
      </p:sp>
      <p:sp>
        <p:nvSpPr>
          <p:cNvPr id="3" name="Дата 2"/>
          <p:cNvSpPr>
            <a:spLocks noGrp="1"/>
          </p:cNvSpPr>
          <p:nvPr>
            <p:ph type="dt" sz="half" idx="10"/>
          </p:nvPr>
        </p:nvSpPr>
        <p:spPr/>
        <p:txBody>
          <a:bodyPr/>
          <a:lstStyle/>
          <a:p>
            <a:pPr>
              <a:defRPr/>
            </a:pPr>
            <a:fld id="{5F925D8A-099D-47E5-B348-5B0C0DD4A96D}" type="datetime1">
              <a:rPr lang="ru-RU" smtClean="0"/>
              <a:pPr>
                <a:defRPr/>
              </a:pPr>
              <a:t>10.03.2014</a:t>
            </a:fld>
            <a:endParaRPr lang="en-US"/>
          </a:p>
        </p:txBody>
      </p:sp>
      <p:sp>
        <p:nvSpPr>
          <p:cNvPr id="4" name="Номер слайда 3"/>
          <p:cNvSpPr>
            <a:spLocks noGrp="1"/>
          </p:cNvSpPr>
          <p:nvPr>
            <p:ph type="sldNum" sz="quarter" idx="11"/>
          </p:nvPr>
        </p:nvSpPr>
        <p:spPr/>
        <p:txBody>
          <a:bodyPr/>
          <a:lstStyle/>
          <a:p>
            <a:pPr>
              <a:defRPr/>
            </a:pPr>
            <a:fld id="{2685E020-AFAD-4C58-A50D-3A8E218D4822}" type="slidenum">
              <a:rPr lang="en-US" smtClean="0"/>
              <a:pPr>
                <a:defRPr/>
              </a:pPr>
              <a:t>59</a:t>
            </a:fld>
            <a:endParaRPr lang="en-US"/>
          </a:p>
        </p:txBody>
      </p:sp>
    </p:spTree>
  </p:cSld>
  <p:clrMapOvr>
    <a:masterClrMapping/>
  </p:clrMapOvr>
</p:sld>
</file>

<file path=ppt/theme/theme1.xml><?xml version="1.0" encoding="utf-8"?>
<a:theme xmlns:a="http://schemas.openxmlformats.org/drawingml/2006/main" name="1_Office Theme">
  <a:themeElements>
    <a:clrScheme name="1_Office Them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fontScheme name="1_Office Theme">
      <a:majorFont>
        <a:latin typeface="Garamond"/>
        <a:ea typeface=""/>
        <a:cs typeface=""/>
      </a:majorFont>
      <a:minorFont>
        <a:latin typeface="Garamond"/>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Theme 1">
        <a:dk1>
          <a:srgbClr val="000078"/>
        </a:dk1>
        <a:lt1>
          <a:srgbClr val="FFFFFF"/>
        </a:lt1>
        <a:dk2>
          <a:srgbClr val="000066"/>
        </a:dk2>
        <a:lt2>
          <a:srgbClr val="CCECFF"/>
        </a:lt2>
        <a:accent1>
          <a:srgbClr val="0099CC"/>
        </a:accent1>
        <a:accent2>
          <a:srgbClr val="008080"/>
        </a:accent2>
        <a:accent3>
          <a:srgbClr val="AAAAB8"/>
        </a:accent3>
        <a:accent4>
          <a:srgbClr val="DADADA"/>
        </a:accent4>
        <a:accent5>
          <a:srgbClr val="AACAE2"/>
        </a:accent5>
        <a:accent6>
          <a:srgbClr val="007373"/>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1_Office Theme 2">
        <a:dk1>
          <a:srgbClr val="0000A6"/>
        </a:dk1>
        <a:lt1>
          <a:srgbClr val="FFFFFF"/>
        </a:lt1>
        <a:dk2>
          <a:srgbClr val="000099"/>
        </a:dk2>
        <a:lt2>
          <a:srgbClr val="CCFFFF"/>
        </a:lt2>
        <a:accent1>
          <a:srgbClr val="00CCFF"/>
        </a:accent1>
        <a:accent2>
          <a:srgbClr val="FFE701"/>
        </a:accent2>
        <a:accent3>
          <a:srgbClr val="AAAACA"/>
        </a:accent3>
        <a:accent4>
          <a:srgbClr val="DADADA"/>
        </a:accent4>
        <a:accent5>
          <a:srgbClr val="AAE2FF"/>
        </a:accent5>
        <a:accent6>
          <a:srgbClr val="E7D101"/>
        </a:accent6>
        <a:hlink>
          <a:srgbClr val="FFCC66"/>
        </a:hlink>
        <a:folHlink>
          <a:srgbClr val="00CA00"/>
        </a:folHlink>
      </a:clrScheme>
      <a:clrMap bg1="dk2" tx1="lt1" bg2="dk1" tx2="lt2" accent1="accent1" accent2="accent2" accent3="accent3" accent4="accent4" accent5="accent5" accent6="accent6" hlink="hlink" folHlink="folHlink"/>
    </a:extraClrScheme>
    <a:extraClrScheme>
      <a:clrScheme name="1_Office Theme 3">
        <a:dk1>
          <a:srgbClr val="000000"/>
        </a:dk1>
        <a:lt1>
          <a:srgbClr val="E0EBF6"/>
        </a:lt1>
        <a:dk2>
          <a:srgbClr val="77A4AF"/>
        </a:dk2>
        <a:lt2>
          <a:srgbClr val="F3F7FB"/>
        </a:lt2>
        <a:accent1>
          <a:srgbClr val="B9C4D7"/>
        </a:accent1>
        <a:accent2>
          <a:srgbClr val="B1A1C5"/>
        </a:accent2>
        <a:accent3>
          <a:srgbClr val="EDF3FA"/>
        </a:accent3>
        <a:accent4>
          <a:srgbClr val="000000"/>
        </a:accent4>
        <a:accent5>
          <a:srgbClr val="D9DEE8"/>
        </a:accent5>
        <a:accent6>
          <a:srgbClr val="A091B2"/>
        </a:accent6>
        <a:hlink>
          <a:srgbClr val="3F2FB5"/>
        </a:hlink>
        <a:folHlink>
          <a:srgbClr val="318944"/>
        </a:folHlink>
      </a:clrScheme>
      <a:clrMap bg1="lt1" tx1="dk1" bg2="lt2" tx2="dk2" accent1="accent1" accent2="accent2" accent3="accent3" accent4="accent4" accent5="accent5" accent6="accent6" hlink="hlink" folHlink="folHlink"/>
    </a:extraClrScheme>
    <a:extraClrScheme>
      <a:clrScheme name="1_Office Them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clrMap bg1="dk2" tx1="lt1" bg2="dk1" tx2="lt2" accent1="accent1" accent2="accent2" accent3="accent3" accent4="accent4" accent5="accent5" accent6="accent6" hlink="hlink" folHlink="folHlink"/>
    </a:extraClrScheme>
    <a:extraClrScheme>
      <a:clrScheme name="1_Office Theme 5">
        <a:dk1>
          <a:srgbClr val="8ABA8D"/>
        </a:dk1>
        <a:lt1>
          <a:srgbClr val="FFFFFF"/>
        </a:lt1>
        <a:dk2>
          <a:srgbClr val="6FB56D"/>
        </a:dk2>
        <a:lt2>
          <a:srgbClr val="DCF1F4"/>
        </a:lt2>
        <a:accent1>
          <a:srgbClr val="2E7E2E"/>
        </a:accent1>
        <a:accent2>
          <a:srgbClr val="25735D"/>
        </a:accent2>
        <a:accent3>
          <a:srgbClr val="BBD7BA"/>
        </a:accent3>
        <a:accent4>
          <a:srgbClr val="DADADA"/>
        </a:accent4>
        <a:accent5>
          <a:srgbClr val="ADC0AD"/>
        </a:accent5>
        <a:accent6>
          <a:srgbClr val="206853"/>
        </a:accent6>
        <a:hlink>
          <a:srgbClr val="FFFF00"/>
        </a:hlink>
        <a:folHlink>
          <a:srgbClr val="FFF4BF"/>
        </a:folHlink>
      </a:clrScheme>
      <a:clrMap bg1="dk2" tx1="lt1" bg2="dk1" tx2="lt2" accent1="accent1" accent2="accent2" accent3="accent3" accent4="accent4" accent5="accent5" accent6="accent6" hlink="hlink" folHlink="folHlink"/>
    </a:extraClrScheme>
    <a:extraClrScheme>
      <a:clrScheme name="1_Office Theme 6">
        <a:dk1>
          <a:srgbClr val="005400"/>
        </a:dk1>
        <a:lt1>
          <a:srgbClr val="FFFFFF"/>
        </a:lt1>
        <a:dk2>
          <a:srgbClr val="004800"/>
        </a:dk2>
        <a:lt2>
          <a:srgbClr val="D6D8C0"/>
        </a:lt2>
        <a:accent1>
          <a:srgbClr val="339933"/>
        </a:accent1>
        <a:accent2>
          <a:srgbClr val="7D8C70"/>
        </a:accent2>
        <a:accent3>
          <a:srgbClr val="AAB1AA"/>
        </a:accent3>
        <a:accent4>
          <a:srgbClr val="DADADA"/>
        </a:accent4>
        <a:accent5>
          <a:srgbClr val="ADCAAD"/>
        </a:accent5>
        <a:accent6>
          <a:srgbClr val="717E65"/>
        </a:accent6>
        <a:hlink>
          <a:srgbClr val="CCCC00"/>
        </a:hlink>
        <a:folHlink>
          <a:srgbClr val="85B3B1"/>
        </a:folHlink>
      </a:clrScheme>
      <a:clrMap bg1="dk2" tx1="lt1" bg2="dk1" tx2="lt2" accent1="accent1" accent2="accent2" accent3="accent3" accent4="accent4" accent5="accent5" accent6="accent6" hlink="hlink" folHlink="folHlink"/>
    </a:extraClrScheme>
    <a:extraClrScheme>
      <a:clrScheme name="1_Office Theme 7">
        <a:dk1>
          <a:srgbClr val="000000"/>
        </a:dk1>
        <a:lt1>
          <a:srgbClr val="F5F0BD"/>
        </a:lt1>
        <a:dk2>
          <a:srgbClr val="BD9D69"/>
        </a:dk2>
        <a:lt2>
          <a:srgbClr val="FFFFCC"/>
        </a:lt2>
        <a:accent1>
          <a:srgbClr val="CDBB77"/>
        </a:accent1>
        <a:accent2>
          <a:srgbClr val="F8EBD0"/>
        </a:accent2>
        <a:accent3>
          <a:srgbClr val="F9F6DB"/>
        </a:accent3>
        <a:accent4>
          <a:srgbClr val="000000"/>
        </a:accent4>
        <a:accent5>
          <a:srgbClr val="E3DABD"/>
        </a:accent5>
        <a:accent6>
          <a:srgbClr val="E1D5BC"/>
        </a:accent6>
        <a:hlink>
          <a:srgbClr val="FF9900"/>
        </a:hlink>
        <a:folHlink>
          <a:srgbClr val="C64B00"/>
        </a:folHlink>
      </a:clrScheme>
      <a:clrMap bg1="lt1" tx1="dk1" bg2="lt2" tx2="dk2" accent1="accent1" accent2="accent2" accent3="accent3" accent4="accent4" accent5="accent5" accent6="accent6" hlink="hlink" folHlink="folHlink"/>
    </a:extraClrScheme>
    <a:extraClrScheme>
      <a:clrScheme name="1_Office Theme 8">
        <a:dk1>
          <a:srgbClr val="000000"/>
        </a:dk1>
        <a:lt1>
          <a:srgbClr val="E2DDD4"/>
        </a:lt1>
        <a:dk2>
          <a:srgbClr val="000000"/>
        </a:dk2>
        <a:lt2>
          <a:srgbClr val="EFEBE3"/>
        </a:lt2>
        <a:accent1>
          <a:srgbClr val="F2F2F2"/>
        </a:accent1>
        <a:accent2>
          <a:srgbClr val="C4AD74"/>
        </a:accent2>
        <a:accent3>
          <a:srgbClr val="EEEBE6"/>
        </a:accent3>
        <a:accent4>
          <a:srgbClr val="000000"/>
        </a:accent4>
        <a:accent5>
          <a:srgbClr val="F7F7F7"/>
        </a:accent5>
        <a:accent6>
          <a:srgbClr val="B19C68"/>
        </a:accent6>
        <a:hlink>
          <a:srgbClr val="A46032"/>
        </a:hlink>
        <a:folHlink>
          <a:srgbClr val="8F8E73"/>
        </a:folHlink>
      </a:clrScheme>
      <a:clrMap bg1="lt1" tx1="dk1" bg2="lt2" tx2="dk2" accent1="accent1" accent2="accent2" accent3="accent3" accent4="accent4" accent5="accent5" accent6="accent6" hlink="hlink" folHlink="folHlink"/>
    </a:extraClrScheme>
    <a:extraClrScheme>
      <a:clrScheme name="1_Office Theme 9">
        <a:dk1>
          <a:srgbClr val="8A0000"/>
        </a:dk1>
        <a:lt1>
          <a:srgbClr val="FFFFFF"/>
        </a:lt1>
        <a:dk2>
          <a:srgbClr val="800000"/>
        </a:dk2>
        <a:lt2>
          <a:srgbClr val="FFFFCC"/>
        </a:lt2>
        <a:accent1>
          <a:srgbClr val="FF5831"/>
        </a:accent1>
        <a:accent2>
          <a:srgbClr val="C5543D"/>
        </a:accent2>
        <a:accent3>
          <a:srgbClr val="C0AAAA"/>
        </a:accent3>
        <a:accent4>
          <a:srgbClr val="DADADA"/>
        </a:accent4>
        <a:accent5>
          <a:srgbClr val="FFB4AD"/>
        </a:accent5>
        <a:accent6>
          <a:srgbClr val="B24B36"/>
        </a:accent6>
        <a:hlink>
          <a:srgbClr val="FFFFCC"/>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Оформление по умолчанию">
  <a:themeElements>
    <a:clrScheme name="Оформление по умолчанию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fontScheme name="Оформление по умолчанию">
      <a:majorFont>
        <a:latin typeface="Garamond"/>
        <a:ea typeface=""/>
        <a:cs typeface=""/>
      </a:majorFont>
      <a:minorFont>
        <a:latin typeface="Garamond"/>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78"/>
        </a:dk1>
        <a:lt1>
          <a:srgbClr val="FFFFFF"/>
        </a:lt1>
        <a:dk2>
          <a:srgbClr val="000066"/>
        </a:dk2>
        <a:lt2>
          <a:srgbClr val="CCECFF"/>
        </a:lt2>
        <a:accent1>
          <a:srgbClr val="0099CC"/>
        </a:accent1>
        <a:accent2>
          <a:srgbClr val="008080"/>
        </a:accent2>
        <a:accent3>
          <a:srgbClr val="AAAAB8"/>
        </a:accent3>
        <a:accent4>
          <a:srgbClr val="DADADA"/>
        </a:accent4>
        <a:accent5>
          <a:srgbClr val="AACAE2"/>
        </a:accent5>
        <a:accent6>
          <a:srgbClr val="007373"/>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Оформление по умолчанию 2">
        <a:dk1>
          <a:srgbClr val="0000A6"/>
        </a:dk1>
        <a:lt1>
          <a:srgbClr val="FFFFFF"/>
        </a:lt1>
        <a:dk2>
          <a:srgbClr val="000099"/>
        </a:dk2>
        <a:lt2>
          <a:srgbClr val="CCFFFF"/>
        </a:lt2>
        <a:accent1>
          <a:srgbClr val="00CCFF"/>
        </a:accent1>
        <a:accent2>
          <a:srgbClr val="FFE701"/>
        </a:accent2>
        <a:accent3>
          <a:srgbClr val="AAAACA"/>
        </a:accent3>
        <a:accent4>
          <a:srgbClr val="DADADA"/>
        </a:accent4>
        <a:accent5>
          <a:srgbClr val="AAE2FF"/>
        </a:accent5>
        <a:accent6>
          <a:srgbClr val="E7D101"/>
        </a:accent6>
        <a:hlink>
          <a:srgbClr val="FFCC66"/>
        </a:hlink>
        <a:folHlink>
          <a:srgbClr val="00CA00"/>
        </a:folHlink>
      </a:clrScheme>
      <a:clrMap bg1="dk2" tx1="lt1" bg2="dk1" tx2="lt2" accent1="accent1" accent2="accent2" accent3="accent3" accent4="accent4" accent5="accent5" accent6="accent6" hlink="hlink" folHlink="folHlink"/>
    </a:extraClrScheme>
    <a:extraClrScheme>
      <a:clrScheme name="Оформление по умолчанию 3">
        <a:dk1>
          <a:srgbClr val="000000"/>
        </a:dk1>
        <a:lt1>
          <a:srgbClr val="E0EBF6"/>
        </a:lt1>
        <a:dk2>
          <a:srgbClr val="77A4AF"/>
        </a:dk2>
        <a:lt2>
          <a:srgbClr val="F3F7FB"/>
        </a:lt2>
        <a:accent1>
          <a:srgbClr val="B9C4D7"/>
        </a:accent1>
        <a:accent2>
          <a:srgbClr val="B1A1C5"/>
        </a:accent2>
        <a:accent3>
          <a:srgbClr val="EDF3FA"/>
        </a:accent3>
        <a:accent4>
          <a:srgbClr val="000000"/>
        </a:accent4>
        <a:accent5>
          <a:srgbClr val="D9DEE8"/>
        </a:accent5>
        <a:accent6>
          <a:srgbClr val="A091B2"/>
        </a:accent6>
        <a:hlink>
          <a:srgbClr val="3F2FB5"/>
        </a:hlink>
        <a:folHlink>
          <a:srgbClr val="318944"/>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clrMap bg1="dk2" tx1="lt1" bg2="dk1" tx2="lt2" accent1="accent1" accent2="accent2" accent3="accent3" accent4="accent4" accent5="accent5" accent6="accent6" hlink="hlink" folHlink="folHlink"/>
    </a:extraClrScheme>
    <a:extraClrScheme>
      <a:clrScheme name="Оформление по умолчанию 5">
        <a:dk1>
          <a:srgbClr val="8ABA8D"/>
        </a:dk1>
        <a:lt1>
          <a:srgbClr val="FFFFFF"/>
        </a:lt1>
        <a:dk2>
          <a:srgbClr val="6FB56D"/>
        </a:dk2>
        <a:lt2>
          <a:srgbClr val="DCF1F4"/>
        </a:lt2>
        <a:accent1>
          <a:srgbClr val="2E7E2E"/>
        </a:accent1>
        <a:accent2>
          <a:srgbClr val="25735D"/>
        </a:accent2>
        <a:accent3>
          <a:srgbClr val="BBD7BA"/>
        </a:accent3>
        <a:accent4>
          <a:srgbClr val="DADADA"/>
        </a:accent4>
        <a:accent5>
          <a:srgbClr val="ADC0AD"/>
        </a:accent5>
        <a:accent6>
          <a:srgbClr val="206853"/>
        </a:accent6>
        <a:hlink>
          <a:srgbClr val="FFFF00"/>
        </a:hlink>
        <a:folHlink>
          <a:srgbClr val="FFF4BF"/>
        </a:folHlink>
      </a:clrScheme>
      <a:clrMap bg1="dk2" tx1="lt1" bg2="dk1" tx2="lt2" accent1="accent1" accent2="accent2" accent3="accent3" accent4="accent4" accent5="accent5" accent6="accent6" hlink="hlink" folHlink="folHlink"/>
    </a:extraClrScheme>
    <a:extraClrScheme>
      <a:clrScheme name="Оформление по умолчанию 6">
        <a:dk1>
          <a:srgbClr val="005400"/>
        </a:dk1>
        <a:lt1>
          <a:srgbClr val="FFFFFF"/>
        </a:lt1>
        <a:dk2>
          <a:srgbClr val="004800"/>
        </a:dk2>
        <a:lt2>
          <a:srgbClr val="D6D8C0"/>
        </a:lt2>
        <a:accent1>
          <a:srgbClr val="339933"/>
        </a:accent1>
        <a:accent2>
          <a:srgbClr val="7D8C70"/>
        </a:accent2>
        <a:accent3>
          <a:srgbClr val="AAB1AA"/>
        </a:accent3>
        <a:accent4>
          <a:srgbClr val="DADADA"/>
        </a:accent4>
        <a:accent5>
          <a:srgbClr val="ADCAAD"/>
        </a:accent5>
        <a:accent6>
          <a:srgbClr val="717E65"/>
        </a:accent6>
        <a:hlink>
          <a:srgbClr val="CCCC00"/>
        </a:hlink>
        <a:folHlink>
          <a:srgbClr val="85B3B1"/>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000000"/>
        </a:dk1>
        <a:lt1>
          <a:srgbClr val="F5F0BD"/>
        </a:lt1>
        <a:dk2>
          <a:srgbClr val="BD9D69"/>
        </a:dk2>
        <a:lt2>
          <a:srgbClr val="FFFFCC"/>
        </a:lt2>
        <a:accent1>
          <a:srgbClr val="CDBB77"/>
        </a:accent1>
        <a:accent2>
          <a:srgbClr val="F8EBD0"/>
        </a:accent2>
        <a:accent3>
          <a:srgbClr val="F9F6DB"/>
        </a:accent3>
        <a:accent4>
          <a:srgbClr val="000000"/>
        </a:accent4>
        <a:accent5>
          <a:srgbClr val="E3DABD"/>
        </a:accent5>
        <a:accent6>
          <a:srgbClr val="E1D5BC"/>
        </a:accent6>
        <a:hlink>
          <a:srgbClr val="FF9900"/>
        </a:hlink>
        <a:folHlink>
          <a:srgbClr val="C64B00"/>
        </a:folHlink>
      </a:clrScheme>
      <a:clrMap bg1="lt1" tx1="dk1" bg2="lt2" tx2="dk2" accent1="accent1" accent2="accent2" accent3="accent3" accent4="accent4" accent5="accent5" accent6="accent6" hlink="hlink" folHlink="folHlink"/>
    </a:extraClrScheme>
    <a:extraClrScheme>
      <a:clrScheme name="Оформление по умолчанию 8">
        <a:dk1>
          <a:srgbClr val="000000"/>
        </a:dk1>
        <a:lt1>
          <a:srgbClr val="E2DDD4"/>
        </a:lt1>
        <a:dk2>
          <a:srgbClr val="000000"/>
        </a:dk2>
        <a:lt2>
          <a:srgbClr val="EFEBE3"/>
        </a:lt2>
        <a:accent1>
          <a:srgbClr val="F2F2F2"/>
        </a:accent1>
        <a:accent2>
          <a:srgbClr val="C4AD74"/>
        </a:accent2>
        <a:accent3>
          <a:srgbClr val="EEEBE6"/>
        </a:accent3>
        <a:accent4>
          <a:srgbClr val="000000"/>
        </a:accent4>
        <a:accent5>
          <a:srgbClr val="F7F7F7"/>
        </a:accent5>
        <a:accent6>
          <a:srgbClr val="B19C68"/>
        </a:accent6>
        <a:hlink>
          <a:srgbClr val="A46032"/>
        </a:hlink>
        <a:folHlink>
          <a:srgbClr val="8F8E73"/>
        </a:folHlink>
      </a:clrScheme>
      <a:clrMap bg1="lt1" tx1="dk1" bg2="lt2" tx2="dk2" accent1="accent1" accent2="accent2" accent3="accent3" accent4="accent4" accent5="accent5" accent6="accent6" hlink="hlink" folHlink="folHlink"/>
    </a:extraClrScheme>
    <a:extraClrScheme>
      <a:clrScheme name="Оформление по умолчанию 9">
        <a:dk1>
          <a:srgbClr val="8A0000"/>
        </a:dk1>
        <a:lt1>
          <a:srgbClr val="FFFFFF"/>
        </a:lt1>
        <a:dk2>
          <a:srgbClr val="800000"/>
        </a:dk2>
        <a:lt2>
          <a:srgbClr val="FFFFCC"/>
        </a:lt2>
        <a:accent1>
          <a:srgbClr val="FF5831"/>
        </a:accent1>
        <a:accent2>
          <a:srgbClr val="C5543D"/>
        </a:accent2>
        <a:accent3>
          <a:srgbClr val="C0AAAA"/>
        </a:accent3>
        <a:accent4>
          <a:srgbClr val="DADADA"/>
        </a:accent4>
        <a:accent5>
          <a:srgbClr val="FFB4AD"/>
        </a:accent5>
        <a:accent6>
          <a:srgbClr val="B24B36"/>
        </a:accent6>
        <a:hlink>
          <a:srgbClr val="FFFFCC"/>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Техническая">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10203796</Template>
  <TotalTime>2785</TotalTime>
  <Words>2462</Words>
  <Application>Microsoft Office PowerPoint</Application>
  <PresentationFormat>Экран (4:3)</PresentationFormat>
  <Paragraphs>484</Paragraphs>
  <Slides>59</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59</vt:i4>
      </vt:variant>
    </vt:vector>
  </HeadingPairs>
  <TitlesOfParts>
    <vt:vector size="62" baseType="lpstr">
      <vt:lpstr>1_Office Theme</vt:lpstr>
      <vt:lpstr>Оформление по умолчанию</vt:lpstr>
      <vt:lpstr>Техническая</vt:lpstr>
      <vt:lpstr>Разработка и принятие управленческих решений, постановка задач, делегирование полномочий.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Метод номинальной группы</vt:lpstr>
      <vt:lpstr>Типичные ошибки</vt:lpstr>
      <vt:lpstr>Постановка задач перед подчиненными</vt:lpstr>
      <vt:lpstr>Постановка задач</vt:lpstr>
      <vt:lpstr>Правила формулирования задачи</vt:lpstr>
      <vt:lpstr>Основные принципы постановки задач подчиненным</vt:lpstr>
      <vt:lpstr>Типичные ошибки</vt:lpstr>
      <vt:lpstr>Этап 3 Реализация решения</vt:lpstr>
      <vt:lpstr>Использование вопросов</vt:lpstr>
      <vt:lpstr>Ресурсы</vt:lpstr>
      <vt:lpstr>Согласования</vt:lpstr>
      <vt:lpstr>Виды контроля:</vt:lpstr>
      <vt:lpstr>Этап 4 Оценка. Обратная связь.</vt:lpstr>
      <vt:lpstr>Обратная связь</vt:lpstr>
      <vt:lpstr>Решение о корректирующих действий</vt:lpstr>
      <vt:lpstr>Уровень готовности</vt:lpstr>
      <vt:lpstr>Уровень готовности </vt:lpstr>
      <vt:lpstr>Уровень готовности</vt:lpstr>
      <vt:lpstr>Уровень готовности</vt:lpstr>
      <vt:lpstr>Уровень готовности</vt:lpstr>
      <vt:lpstr>Отличие делегирования от постановки задач</vt:lpstr>
      <vt:lpstr>Основные правила делегирования для руководителей</vt:lpstr>
      <vt:lpstr>Эффективное делегирование позволяет:</vt:lpstr>
      <vt:lpstr>5 зон делегирования:</vt:lpstr>
      <vt:lpstr>Зона 1. Задачи, которые необходимо решать самому руководителю.</vt:lpstr>
      <vt:lpstr>Зона 2. Задачи, которые целесообразно решать руководителю</vt:lpstr>
      <vt:lpstr>Зона 3. Задачи, которые руководитель может делегировать</vt:lpstr>
      <vt:lpstr>Зона 4. Задачи, которые руководителю целесообразно делегировать. </vt:lpstr>
      <vt:lpstr>Зона 5. Задачи, которые руководителю необходимо делегировать.  </vt:lpstr>
      <vt:lpstr>Принципы  делегирования</vt:lpstr>
      <vt:lpstr>Принципы делегирования</vt:lpstr>
      <vt:lpstr>Причины нежелания руководителей делегировать полномочия</vt:lpstr>
      <vt:lpstr>Требование руководителей при делегировании:</vt:lpstr>
      <vt:lpstr>Спасибо за внимание!</vt:lpstr>
    </vt:vector>
  </TitlesOfParts>
  <Company>Организация</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Разработка и принятие управленческих решений, постановка задач, делегирование полномочий.</dc:title>
  <dc:creator>Customer</dc:creator>
  <cp:lastModifiedBy>Николай</cp:lastModifiedBy>
  <cp:revision>132</cp:revision>
  <dcterms:created xsi:type="dcterms:W3CDTF">2010-02-27T19:32:25Z</dcterms:created>
  <dcterms:modified xsi:type="dcterms:W3CDTF">2014-03-10T11:19:20Z</dcterms:modified>
</cp:coreProperties>
</file>